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8288000" cy="10287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itchFamily="2" charset="0"/>
      <p:regular r:id="rId20"/>
      <p:bold r:id="rId21"/>
      <p:italic r:id="rId22"/>
      <p:boldItalic r:id="rId23"/>
    </p:embeddedFont>
    <p:embeddedFont>
      <p:font typeface="Open Sans Bold" pitchFamily="2" charset="0"/>
      <p:bold r:id="rId24"/>
    </p:embeddedFont>
    <p:embeddedFont>
      <p:font typeface="Raleway" pitchFamily="2" charset="-52"/>
      <p:regular r:id="rId25"/>
      <p:bold r:id="rId26"/>
      <p:italic r:id="rId27"/>
      <p:boldItalic r:id="rId28"/>
    </p:embeddedFont>
    <p:embeddedFont>
      <p:font typeface="Raleway Bold" pitchFamily="2" charset="-52"/>
      <p:bold r:id="rId29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>
      <p:cViewPr>
        <p:scale>
          <a:sx n="50" d="100"/>
          <a:sy n="50" d="100"/>
        </p:scale>
        <p:origin x="946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4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4.jp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Relationship Id="rId9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0.jp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3.jp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4.jp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jp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3710836" y="2536715"/>
            <a:ext cx="7267110" cy="2743857"/>
          </a:xfrm>
          <a:custGeom>
            <a:avLst/>
            <a:gdLst/>
            <a:ahLst/>
            <a:cxnLst/>
            <a:rect l="l" t="t" r="r" b="b"/>
            <a:pathLst>
              <a:path w="7267110" h="2743857" extrusionOk="0">
                <a:moveTo>
                  <a:pt x="0" y="0"/>
                </a:moveTo>
                <a:lnTo>
                  <a:pt x="7267111" y="0"/>
                </a:lnTo>
                <a:lnTo>
                  <a:pt x="7267111" y="2743858"/>
                </a:lnTo>
                <a:lnTo>
                  <a:pt x="0" y="27438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4" name="TextBox 4"/>
          <p:cNvSpPr txBox="1"/>
          <p:nvPr/>
        </p:nvSpPr>
        <p:spPr bwMode="auto">
          <a:xfrm>
            <a:off x="10391415" y="8055302"/>
            <a:ext cx="7603235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3100">
                <a:solidFill>
                  <a:srgbClr val="FFFFFF"/>
                </a:solidFill>
                <a:latin typeface="Open Sans"/>
              </a:rPr>
              <a:t>Автоматизируем бизнес-процессы</a:t>
            </a:r>
          </a:p>
        </p:txBody>
      </p:sp>
      <p:sp>
        <p:nvSpPr>
          <p:cNvPr id="5" name="TextBox 5"/>
          <p:cNvSpPr txBox="1"/>
          <p:nvPr/>
        </p:nvSpPr>
        <p:spPr bwMode="auto">
          <a:xfrm>
            <a:off x="6324600" y="8757304"/>
            <a:ext cx="1213870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3100">
                <a:solidFill>
                  <a:srgbClr val="FFFFFF"/>
                </a:solidFill>
                <a:latin typeface="Open Sans"/>
              </a:rPr>
              <a:t>Заменяем рутинную работу на удобную и эффективную </a:t>
            </a:r>
            <a:endParaRPr/>
          </a:p>
        </p:txBody>
      </p:sp>
      <p:sp>
        <p:nvSpPr>
          <p:cNvPr id="6" name="TextBox 6"/>
          <p:cNvSpPr txBox="1"/>
          <p:nvPr/>
        </p:nvSpPr>
        <p:spPr bwMode="auto">
          <a:xfrm>
            <a:off x="12207269" y="7353300"/>
            <a:ext cx="5481402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3100">
                <a:solidFill>
                  <a:srgbClr val="FFFFFF"/>
                </a:solidFill>
                <a:latin typeface="Open Sans"/>
              </a:rPr>
              <a:t>Помогаем расти бизнесу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grpSp>
        <p:nvGrpSpPr>
          <p:cNvPr id="3" name="Group 3"/>
          <p:cNvGrpSpPr/>
          <p:nvPr/>
        </p:nvGrpSpPr>
        <p:grpSpPr bwMode="auto">
          <a:xfrm rot="-10800000">
            <a:off x="-2" y="1887496"/>
            <a:ext cx="18288001" cy="1740608"/>
            <a:chOff x="0" y="0"/>
            <a:chExt cx="5657221" cy="458432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5657221" cy="458432"/>
            </a:xfrm>
            <a:custGeom>
              <a:avLst/>
              <a:gdLst/>
              <a:ahLst/>
              <a:cxnLst/>
              <a:rect l="l" t="t" r="r" b="b"/>
              <a:pathLst>
                <a:path w="5657221" h="458432" extrusionOk="0">
                  <a:moveTo>
                    <a:pt x="7929" y="0"/>
                  </a:moveTo>
                  <a:lnTo>
                    <a:pt x="5649292" y="0"/>
                  </a:lnTo>
                  <a:cubicBezTo>
                    <a:pt x="5653671" y="0"/>
                    <a:pt x="5657221" y="3550"/>
                    <a:pt x="5657221" y="7929"/>
                  </a:cubicBezTo>
                  <a:lnTo>
                    <a:pt x="5657221" y="450502"/>
                  </a:lnTo>
                  <a:cubicBezTo>
                    <a:pt x="5657221" y="452605"/>
                    <a:pt x="5656385" y="454622"/>
                    <a:pt x="5654899" y="456109"/>
                  </a:cubicBezTo>
                  <a:cubicBezTo>
                    <a:pt x="5653412" y="457596"/>
                    <a:pt x="5651395" y="458432"/>
                    <a:pt x="5649292" y="458432"/>
                  </a:cubicBezTo>
                  <a:lnTo>
                    <a:pt x="7929" y="458432"/>
                  </a:lnTo>
                  <a:cubicBezTo>
                    <a:pt x="3550" y="458432"/>
                    <a:pt x="0" y="454882"/>
                    <a:pt x="0" y="450502"/>
                  </a:cubicBezTo>
                  <a:lnTo>
                    <a:pt x="0" y="7929"/>
                  </a:lnTo>
                  <a:cubicBezTo>
                    <a:pt x="0" y="5826"/>
                    <a:pt x="835" y="3810"/>
                    <a:pt x="2322" y="2322"/>
                  </a:cubicBezTo>
                  <a:cubicBezTo>
                    <a:pt x="3810" y="835"/>
                    <a:pt x="5826" y="0"/>
                    <a:pt x="7929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39000"/>
                  </a:srgbClr>
                </a:gs>
                <a:gs pos="100000">
                  <a:srgbClr val="B100E8">
                    <a:alpha val="39000"/>
                  </a:srgbClr>
                </a:gs>
              </a:gsLst>
              <a:path path="circle"/>
            </a:gradFill>
          </p:spPr>
        </p:sp>
        <p:sp>
          <p:nvSpPr>
            <p:cNvPr id="5" name="TextBox 5"/>
            <p:cNvSpPr txBox="1"/>
            <p:nvPr/>
          </p:nvSpPr>
          <p:spPr bwMode="auto">
            <a:xfrm>
              <a:off x="0" y="-28575"/>
              <a:ext cx="5657221" cy="4870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 bwMode="auto">
          <a:xfrm>
            <a:off x="332752" y="2060413"/>
            <a:ext cx="1391895" cy="1414614"/>
          </a:xfrm>
          <a:custGeom>
            <a:avLst/>
            <a:gdLst/>
            <a:ahLst/>
            <a:cxnLst/>
            <a:rect l="l" t="t" r="r" b="b"/>
            <a:pathLst>
              <a:path w="1391895" h="1414614" extrusionOk="0">
                <a:moveTo>
                  <a:pt x="0" y="0"/>
                </a:moveTo>
                <a:lnTo>
                  <a:pt x="1391896" y="0"/>
                </a:lnTo>
                <a:lnTo>
                  <a:pt x="1391896" y="1414614"/>
                </a:lnTo>
                <a:lnTo>
                  <a:pt x="0" y="14146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16888" t="14522" r="16888" b="9325"/>
            <a:stretch/>
          </a:blipFill>
        </p:spPr>
      </p:sp>
      <p:sp>
        <p:nvSpPr>
          <p:cNvPr id="7" name="TextBox 7"/>
          <p:cNvSpPr txBox="1"/>
          <p:nvPr/>
        </p:nvSpPr>
        <p:spPr bwMode="auto">
          <a:xfrm>
            <a:off x="2009418" y="2951211"/>
            <a:ext cx="8527012" cy="52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 Bold"/>
              </a:rPr>
              <a:t>Управление процессом подбора персонала</a:t>
            </a:r>
            <a:endParaRPr/>
          </a:p>
        </p:txBody>
      </p:sp>
      <p:sp>
        <p:nvSpPr>
          <p:cNvPr id="8" name="TextBox 8"/>
          <p:cNvSpPr txBox="1"/>
          <p:nvPr/>
        </p:nvSpPr>
        <p:spPr bwMode="auto">
          <a:xfrm>
            <a:off x="1782488" y="1722051"/>
            <a:ext cx="3456269" cy="12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defRPr/>
            </a:pPr>
            <a:r>
              <a:rPr lang="en-US" sz="7000">
                <a:solidFill>
                  <a:srgbClr val="FDFDFD"/>
                </a:solidFill>
                <a:latin typeface="Raleway Bold"/>
              </a:rPr>
              <a:t>ViHunt</a:t>
            </a:r>
            <a:endParaRPr/>
          </a:p>
        </p:txBody>
      </p:sp>
      <p:sp>
        <p:nvSpPr>
          <p:cNvPr id="9" name="TextBox 9"/>
          <p:cNvSpPr txBox="1"/>
          <p:nvPr/>
        </p:nvSpPr>
        <p:spPr bwMode="auto">
          <a:xfrm>
            <a:off x="530560" y="5417545"/>
            <a:ext cx="1148472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Повысить прозрачность процесса подбора с функцией kanban доски</a:t>
            </a:r>
            <a:endParaRPr/>
          </a:p>
        </p:txBody>
      </p:sp>
      <p:sp>
        <p:nvSpPr>
          <p:cNvPr id="10" name="TextBox 10"/>
          <p:cNvSpPr txBox="1"/>
          <p:nvPr/>
        </p:nvSpPr>
        <p:spPr bwMode="auto">
          <a:xfrm>
            <a:off x="530560" y="6685639"/>
            <a:ext cx="12100671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Создавать заявки на подбор штатной должности</a:t>
            </a:r>
            <a:endParaRPr/>
          </a:p>
        </p:txBody>
      </p:sp>
      <p:sp>
        <p:nvSpPr>
          <p:cNvPr id="11" name="TextBox 11"/>
          <p:cNvSpPr txBox="1"/>
          <p:nvPr/>
        </p:nvSpPr>
        <p:spPr bwMode="auto">
          <a:xfrm>
            <a:off x="530560" y="6046195"/>
            <a:ext cx="631877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Создать программу «Приведи друга»</a:t>
            </a:r>
            <a:endParaRPr/>
          </a:p>
        </p:txBody>
      </p:sp>
      <p:grpSp>
        <p:nvGrpSpPr>
          <p:cNvPr id="12" name="Group 12"/>
          <p:cNvGrpSpPr/>
          <p:nvPr/>
        </p:nvGrpSpPr>
        <p:grpSpPr bwMode="auto">
          <a:xfrm>
            <a:off x="1583426" y="7606341"/>
            <a:ext cx="9378997" cy="831529"/>
            <a:chOff x="0" y="0"/>
            <a:chExt cx="2470188" cy="219003"/>
          </a:xfrm>
        </p:grpSpPr>
        <p:sp>
          <p:nvSpPr>
            <p:cNvPr id="13" name="Freeform 13"/>
            <p:cNvSpPr/>
            <p:nvPr/>
          </p:nvSpPr>
          <p:spPr bwMode="auto">
            <a:xfrm>
              <a:off x="0" y="0"/>
              <a:ext cx="2470189" cy="219003"/>
            </a:xfrm>
            <a:custGeom>
              <a:avLst/>
              <a:gdLst/>
              <a:ahLst/>
              <a:cxnLst/>
              <a:rect l="l" t="t" r="r" b="b"/>
              <a:pathLst>
                <a:path w="2470189" h="219003" extrusionOk="0">
                  <a:moveTo>
                    <a:pt x="11556" y="0"/>
                  </a:moveTo>
                  <a:lnTo>
                    <a:pt x="2458632" y="0"/>
                  </a:lnTo>
                  <a:cubicBezTo>
                    <a:pt x="2461697" y="0"/>
                    <a:pt x="2464637" y="1218"/>
                    <a:pt x="2466804" y="3385"/>
                  </a:cubicBezTo>
                  <a:cubicBezTo>
                    <a:pt x="2468971" y="5552"/>
                    <a:pt x="2470189" y="8491"/>
                    <a:pt x="2470189" y="11556"/>
                  </a:cubicBezTo>
                  <a:lnTo>
                    <a:pt x="2470189" y="207447"/>
                  </a:lnTo>
                  <a:cubicBezTo>
                    <a:pt x="2470189" y="210512"/>
                    <a:pt x="2468971" y="213451"/>
                    <a:pt x="2466804" y="215619"/>
                  </a:cubicBezTo>
                  <a:cubicBezTo>
                    <a:pt x="2464637" y="217786"/>
                    <a:pt x="2461697" y="219003"/>
                    <a:pt x="2458632" y="219003"/>
                  </a:cubicBezTo>
                  <a:lnTo>
                    <a:pt x="11556" y="219003"/>
                  </a:lnTo>
                  <a:cubicBezTo>
                    <a:pt x="8491" y="219003"/>
                    <a:pt x="5552" y="217786"/>
                    <a:pt x="3385" y="215619"/>
                  </a:cubicBezTo>
                  <a:cubicBezTo>
                    <a:pt x="1218" y="213451"/>
                    <a:pt x="0" y="210512"/>
                    <a:pt x="0" y="207447"/>
                  </a:cubicBezTo>
                  <a:lnTo>
                    <a:pt x="0" y="11556"/>
                  </a:lnTo>
                  <a:cubicBezTo>
                    <a:pt x="0" y="8491"/>
                    <a:pt x="1218" y="5552"/>
                    <a:pt x="3385" y="3385"/>
                  </a:cubicBezTo>
                  <a:cubicBezTo>
                    <a:pt x="5552" y="1218"/>
                    <a:pt x="8491" y="0"/>
                    <a:pt x="115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gradFill>
                <a:gsLst>
                  <a:gs pos="0">
                    <a:srgbClr val="048AFF">
                      <a:alpha val="100000"/>
                    </a:srgbClr>
                  </a:gs>
                  <a:gs pos="100000">
                    <a:srgbClr val="B100E8">
                      <a:alpha val="100000"/>
                    </a:srgbClr>
                  </a:gs>
                </a:gsLst>
                <a:path path="circle"/>
              </a:gradFill>
              <a:prstDash val="sysDot"/>
              <a:miter/>
            </a:ln>
          </p:spPr>
        </p:sp>
        <p:sp>
          <p:nvSpPr>
            <p:cNvPr id="14" name="TextBox 14"/>
            <p:cNvSpPr txBox="1"/>
            <p:nvPr/>
          </p:nvSpPr>
          <p:spPr bwMode="auto">
            <a:xfrm>
              <a:off x="0" y="-28575"/>
              <a:ext cx="2470188" cy="24757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 bwMode="auto">
          <a:xfrm>
            <a:off x="1802155" y="7827134"/>
            <a:ext cx="904059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Возможна интеграция с любыми системами рекрутинга</a:t>
            </a:r>
            <a:endParaRPr/>
          </a:p>
        </p:txBody>
      </p:sp>
      <p:grpSp>
        <p:nvGrpSpPr>
          <p:cNvPr id="28" name="Group 28"/>
          <p:cNvGrpSpPr>
            <a:grpSpLocks noChangeAspect="1"/>
          </p:cNvGrpSpPr>
          <p:nvPr/>
        </p:nvGrpSpPr>
        <p:grpSpPr bwMode="auto">
          <a:xfrm>
            <a:off x="12011308" y="429703"/>
            <a:ext cx="4870524" cy="9637168"/>
            <a:chOff x="0" y="0"/>
            <a:chExt cx="2620010" cy="5184140"/>
          </a:xfrm>
        </p:grpSpPr>
        <p:sp>
          <p:nvSpPr>
            <p:cNvPr id="29" name="Freeform 29"/>
            <p:cNvSpPr/>
            <p:nvPr/>
          </p:nvSpPr>
          <p:spPr bwMode="auto">
            <a:xfrm>
              <a:off x="53340" y="25400"/>
              <a:ext cx="2513329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Freeform 30"/>
            <p:cNvSpPr/>
            <p:nvPr/>
          </p:nvSpPr>
          <p:spPr bwMode="auto"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</a:ln>
          </p:spPr>
        </p:sp>
        <p:sp>
          <p:nvSpPr>
            <p:cNvPr id="31" name="Freeform 31"/>
            <p:cNvSpPr/>
            <p:nvPr/>
          </p:nvSpPr>
          <p:spPr bwMode="auto"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32" name="Freeform 32"/>
            <p:cNvSpPr/>
            <p:nvPr/>
          </p:nvSpPr>
          <p:spPr bwMode="auto"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33" name="Freeform 33"/>
            <p:cNvSpPr/>
            <p:nvPr/>
          </p:nvSpPr>
          <p:spPr bwMode="auto"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34" name="Freeform 34"/>
            <p:cNvSpPr/>
            <p:nvPr/>
          </p:nvSpPr>
          <p:spPr bwMode="auto"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35" name="Freeform 35"/>
            <p:cNvSpPr/>
            <p:nvPr/>
          </p:nvSpPr>
          <p:spPr bwMode="auto"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36" name="Freeform 36"/>
            <p:cNvSpPr/>
            <p:nvPr/>
          </p:nvSpPr>
          <p:spPr bwMode="auto"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37" name="Freeform 37"/>
            <p:cNvSpPr/>
            <p:nvPr/>
          </p:nvSpPr>
          <p:spPr bwMode="auto"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38" name="Group 38"/>
          <p:cNvGrpSpPr/>
          <p:nvPr/>
        </p:nvGrpSpPr>
        <p:grpSpPr bwMode="auto">
          <a:xfrm>
            <a:off x="12354172" y="1428716"/>
            <a:ext cx="4184795" cy="55303"/>
            <a:chOff x="0" y="0"/>
            <a:chExt cx="1102168" cy="14565"/>
          </a:xfrm>
        </p:grpSpPr>
        <p:sp>
          <p:nvSpPr>
            <p:cNvPr id="39" name="Freeform 39"/>
            <p:cNvSpPr/>
            <p:nvPr/>
          </p:nvSpPr>
          <p:spPr bwMode="auto">
            <a:xfrm>
              <a:off x="0" y="0"/>
              <a:ext cx="1102168" cy="14565"/>
            </a:xfrm>
            <a:custGeom>
              <a:avLst/>
              <a:gdLst/>
              <a:ahLst/>
              <a:cxnLst/>
              <a:rect l="l" t="t" r="r" b="b"/>
              <a:pathLst>
                <a:path w="1102168" h="14565" extrusionOk="0">
                  <a:moveTo>
                    <a:pt x="5550" y="0"/>
                  </a:moveTo>
                  <a:lnTo>
                    <a:pt x="1096618" y="0"/>
                  </a:lnTo>
                  <a:cubicBezTo>
                    <a:pt x="1099683" y="0"/>
                    <a:pt x="1102168" y="2485"/>
                    <a:pt x="1102168" y="5550"/>
                  </a:cubicBezTo>
                  <a:lnTo>
                    <a:pt x="1102168" y="9015"/>
                  </a:lnTo>
                  <a:cubicBezTo>
                    <a:pt x="1102168" y="12081"/>
                    <a:pt x="1099683" y="14565"/>
                    <a:pt x="1096618" y="14565"/>
                  </a:cubicBezTo>
                  <a:lnTo>
                    <a:pt x="5550" y="14565"/>
                  </a:lnTo>
                  <a:cubicBezTo>
                    <a:pt x="2485" y="14565"/>
                    <a:pt x="0" y="12081"/>
                    <a:pt x="0" y="9015"/>
                  </a:cubicBezTo>
                  <a:lnTo>
                    <a:pt x="0" y="5550"/>
                  </a:lnTo>
                  <a:cubicBezTo>
                    <a:pt x="0" y="2485"/>
                    <a:pt x="2485" y="0"/>
                    <a:pt x="5550" y="0"/>
                  </a:cubicBezTo>
                  <a:close/>
                </a:path>
              </a:pathLst>
            </a:custGeom>
            <a:gradFill>
              <a:gsLst>
                <a:gs pos="0">
                  <a:srgbClr val="127631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/>
            </a:gradFill>
          </p:spPr>
        </p:sp>
        <p:sp>
          <p:nvSpPr>
            <p:cNvPr id="40" name="TextBox 40"/>
            <p:cNvSpPr txBox="1"/>
            <p:nvPr/>
          </p:nvSpPr>
          <p:spPr bwMode="auto">
            <a:xfrm>
              <a:off x="0" y="-28575"/>
              <a:ext cx="1102168" cy="4314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 bwMode="auto">
          <a:xfrm>
            <a:off x="12541571" y="9258300"/>
            <a:ext cx="3839683" cy="430987"/>
            <a:chOff x="0" y="0"/>
            <a:chExt cx="1011275" cy="113511"/>
          </a:xfrm>
        </p:grpSpPr>
        <p:sp>
          <p:nvSpPr>
            <p:cNvPr id="42" name="Freeform 42"/>
            <p:cNvSpPr/>
            <p:nvPr/>
          </p:nvSpPr>
          <p:spPr bwMode="auto">
            <a:xfrm>
              <a:off x="0" y="0"/>
              <a:ext cx="1011275" cy="113511"/>
            </a:xfrm>
            <a:custGeom>
              <a:avLst/>
              <a:gdLst/>
              <a:ahLst/>
              <a:cxnLst/>
              <a:rect l="l" t="t" r="r" b="b"/>
              <a:pathLst>
                <a:path w="1011275" h="113511" extrusionOk="0">
                  <a:moveTo>
                    <a:pt x="50407" y="0"/>
                  </a:moveTo>
                  <a:lnTo>
                    <a:pt x="960867" y="0"/>
                  </a:lnTo>
                  <a:cubicBezTo>
                    <a:pt x="974236" y="0"/>
                    <a:pt x="987057" y="5311"/>
                    <a:pt x="996511" y="14764"/>
                  </a:cubicBezTo>
                  <a:cubicBezTo>
                    <a:pt x="1005964" y="24217"/>
                    <a:pt x="1011275" y="37038"/>
                    <a:pt x="1011275" y="50407"/>
                  </a:cubicBezTo>
                  <a:lnTo>
                    <a:pt x="1011275" y="63104"/>
                  </a:lnTo>
                  <a:cubicBezTo>
                    <a:pt x="1011275" y="90943"/>
                    <a:pt x="988707" y="113511"/>
                    <a:pt x="960867" y="113511"/>
                  </a:cubicBezTo>
                  <a:lnTo>
                    <a:pt x="50407" y="113511"/>
                  </a:lnTo>
                  <a:cubicBezTo>
                    <a:pt x="37038" y="113511"/>
                    <a:pt x="24217" y="108200"/>
                    <a:pt x="14764" y="98747"/>
                  </a:cubicBezTo>
                  <a:cubicBezTo>
                    <a:pt x="5311" y="89294"/>
                    <a:pt x="0" y="76473"/>
                    <a:pt x="0" y="63104"/>
                  </a:cubicBezTo>
                  <a:lnTo>
                    <a:pt x="0" y="50407"/>
                  </a:lnTo>
                  <a:cubicBezTo>
                    <a:pt x="0" y="37038"/>
                    <a:pt x="5311" y="24217"/>
                    <a:pt x="14764" y="14764"/>
                  </a:cubicBezTo>
                  <a:cubicBezTo>
                    <a:pt x="24217" y="5311"/>
                    <a:pt x="37038" y="0"/>
                    <a:pt x="504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 bwMode="auto">
            <a:xfrm>
              <a:off x="0" y="-28575"/>
              <a:ext cx="1011275" cy="142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 bwMode="auto">
          <a:xfrm>
            <a:off x="15891884" y="9322371"/>
            <a:ext cx="302844" cy="302844"/>
          </a:xfrm>
          <a:custGeom>
            <a:avLst/>
            <a:gdLst/>
            <a:ahLst/>
            <a:cxnLst/>
            <a:rect l="l" t="t" r="r" b="b"/>
            <a:pathLst>
              <a:path w="302845" h="302845" extrusionOk="0">
                <a:moveTo>
                  <a:pt x="0" y="0"/>
                </a:moveTo>
                <a:lnTo>
                  <a:pt x="302845" y="0"/>
                </a:lnTo>
                <a:lnTo>
                  <a:pt x="302845" y="302845"/>
                </a:lnTo>
                <a:lnTo>
                  <a:pt x="0" y="302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grpSp>
        <p:nvGrpSpPr>
          <p:cNvPr id="45" name="Group 45"/>
          <p:cNvGrpSpPr/>
          <p:nvPr/>
        </p:nvGrpSpPr>
        <p:grpSpPr bwMode="auto">
          <a:xfrm>
            <a:off x="12621147" y="865920"/>
            <a:ext cx="523144" cy="489464"/>
            <a:chOff x="0" y="0"/>
            <a:chExt cx="1476227" cy="1381185"/>
          </a:xfrm>
        </p:grpSpPr>
        <p:sp>
          <p:nvSpPr>
            <p:cNvPr id="46" name="Freeform 46"/>
            <p:cNvSpPr/>
            <p:nvPr/>
          </p:nvSpPr>
          <p:spPr bwMode="auto">
            <a:xfrm>
              <a:off x="0" y="0"/>
              <a:ext cx="1476222" cy="1381125"/>
            </a:xfrm>
            <a:custGeom>
              <a:avLst/>
              <a:gdLst/>
              <a:ahLst/>
              <a:cxnLst/>
              <a:rect l="l" t="t" r="r" b="b"/>
              <a:pathLst>
                <a:path w="1476222" h="1381125" extrusionOk="0">
                  <a:moveTo>
                    <a:pt x="0" y="0"/>
                  </a:moveTo>
                  <a:lnTo>
                    <a:pt x="1476222" y="0"/>
                  </a:lnTo>
                  <a:lnTo>
                    <a:pt x="1476222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rcRect r="76026" b="3"/>
              <a:stretch/>
            </a:blipFill>
          </p:spPr>
        </p:sp>
      </p:grpSp>
      <p:sp>
        <p:nvSpPr>
          <p:cNvPr id="47" name="Freeform 47"/>
          <p:cNvSpPr/>
          <p:nvPr/>
        </p:nvSpPr>
        <p:spPr bwMode="auto">
          <a:xfrm>
            <a:off x="530560" y="242608"/>
            <a:ext cx="6059570" cy="1353304"/>
          </a:xfrm>
          <a:custGeom>
            <a:avLst/>
            <a:gdLst/>
            <a:ahLst/>
            <a:cxnLst/>
            <a:rect l="l" t="t" r="r" b="b"/>
            <a:pathLst>
              <a:path w="6059570" h="1353304" extrusionOk="0">
                <a:moveTo>
                  <a:pt x="0" y="0"/>
                </a:moveTo>
                <a:lnTo>
                  <a:pt x="6059570" y="0"/>
                </a:lnTo>
                <a:lnTo>
                  <a:pt x="6059570" y="1353304"/>
                </a:lnTo>
                <a:lnTo>
                  <a:pt x="0" y="13533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grpSp>
        <p:nvGrpSpPr>
          <p:cNvPr id="48" name="Group 48"/>
          <p:cNvGrpSpPr/>
          <p:nvPr/>
        </p:nvGrpSpPr>
        <p:grpSpPr bwMode="auto">
          <a:xfrm>
            <a:off x="12621147" y="9303556"/>
            <a:ext cx="340475" cy="340475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rcRect t="7457" b="26057"/>
              <a:stretch/>
            </a:blipFill>
          </p:spPr>
        </p:sp>
      </p:grpSp>
      <p:sp>
        <p:nvSpPr>
          <p:cNvPr id="50" name="TextBox 50"/>
          <p:cNvSpPr txBox="1"/>
          <p:nvPr/>
        </p:nvSpPr>
        <p:spPr bwMode="auto">
          <a:xfrm>
            <a:off x="13097689" y="9349778"/>
            <a:ext cx="998287" cy="21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8"/>
              </a:lnSpc>
              <a:defRPr/>
            </a:pPr>
            <a:r>
              <a:rPr lang="en-US" sz="1250">
                <a:solidFill>
                  <a:srgbClr val="000000"/>
                </a:solidFill>
                <a:latin typeface="Open Sans"/>
              </a:rPr>
              <a:t>Сообщение</a:t>
            </a:r>
          </a:p>
        </p:txBody>
      </p:sp>
      <p:sp>
        <p:nvSpPr>
          <p:cNvPr id="51" name="TextBox 51"/>
          <p:cNvSpPr txBox="1"/>
          <p:nvPr/>
        </p:nvSpPr>
        <p:spPr bwMode="auto">
          <a:xfrm>
            <a:off x="529807" y="8909050"/>
            <a:ext cx="660542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#Cнижение объёма ручного труда HR-специалистов</a:t>
            </a:r>
            <a:endParaRPr/>
          </a:p>
        </p:txBody>
      </p:sp>
      <p:sp>
        <p:nvSpPr>
          <p:cNvPr id="52" name="TextBox 52"/>
          <p:cNvSpPr txBox="1"/>
          <p:nvPr/>
        </p:nvSpPr>
        <p:spPr bwMode="auto">
          <a:xfrm>
            <a:off x="1028700" y="9756178"/>
            <a:ext cx="1002799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FDFDFD"/>
                </a:solidFill>
                <a:latin typeface="Raleway"/>
              </a:rPr>
              <a:t>#Cокращение временных и финансовых вложений в поиск и набор персонала</a:t>
            </a:r>
            <a:endParaRPr/>
          </a:p>
        </p:txBody>
      </p:sp>
      <p:sp>
        <p:nvSpPr>
          <p:cNvPr id="53" name="TextBox 53"/>
          <p:cNvSpPr txBox="1"/>
          <p:nvPr/>
        </p:nvSpPr>
        <p:spPr bwMode="auto">
          <a:xfrm>
            <a:off x="779983" y="9330728"/>
            <a:ext cx="8645753" cy="33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FDFDFD"/>
                </a:solidFill>
                <a:latin typeface="Raleway"/>
              </a:rPr>
              <a:t>#Увеличение скорости принятия решений о найме сотрудников</a:t>
            </a:r>
          </a:p>
        </p:txBody>
      </p:sp>
      <p:grpSp>
        <p:nvGrpSpPr>
          <p:cNvPr id="54" name="Group 54"/>
          <p:cNvGrpSpPr/>
          <p:nvPr/>
        </p:nvGrpSpPr>
        <p:grpSpPr bwMode="auto">
          <a:xfrm>
            <a:off x="14306181" y="1428716"/>
            <a:ext cx="2223690" cy="635387"/>
            <a:chOff x="0" y="0"/>
            <a:chExt cx="4833791" cy="1381185"/>
          </a:xfrm>
        </p:grpSpPr>
        <p:sp>
          <p:nvSpPr>
            <p:cNvPr id="55" name="Freeform 55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6" name="Group 56"/>
          <p:cNvGrpSpPr/>
          <p:nvPr/>
        </p:nvGrpSpPr>
        <p:grpSpPr bwMode="auto">
          <a:xfrm>
            <a:off x="14315278" y="2064102"/>
            <a:ext cx="2223690" cy="635387"/>
            <a:chOff x="0" y="0"/>
            <a:chExt cx="4833791" cy="1381185"/>
          </a:xfrm>
        </p:grpSpPr>
        <p:sp>
          <p:nvSpPr>
            <p:cNvPr id="57" name="Freeform 57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8" name="Group 58"/>
          <p:cNvGrpSpPr/>
          <p:nvPr/>
        </p:nvGrpSpPr>
        <p:grpSpPr bwMode="auto">
          <a:xfrm>
            <a:off x="14306181" y="3912849"/>
            <a:ext cx="2223690" cy="635387"/>
            <a:chOff x="0" y="0"/>
            <a:chExt cx="4833791" cy="1381185"/>
          </a:xfrm>
        </p:grpSpPr>
        <p:sp>
          <p:nvSpPr>
            <p:cNvPr id="59" name="Freeform 59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0" name="Group 60"/>
          <p:cNvGrpSpPr/>
          <p:nvPr/>
        </p:nvGrpSpPr>
        <p:grpSpPr bwMode="auto">
          <a:xfrm>
            <a:off x="14315278" y="4548236"/>
            <a:ext cx="2223690" cy="635387"/>
            <a:chOff x="0" y="0"/>
            <a:chExt cx="4833791" cy="1381185"/>
          </a:xfrm>
        </p:grpSpPr>
        <p:sp>
          <p:nvSpPr>
            <p:cNvPr id="61" name="Freeform 61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2" name="Group 62"/>
          <p:cNvGrpSpPr/>
          <p:nvPr/>
        </p:nvGrpSpPr>
        <p:grpSpPr bwMode="auto">
          <a:xfrm>
            <a:off x="14315278" y="5221723"/>
            <a:ext cx="2223690" cy="635387"/>
            <a:chOff x="0" y="0"/>
            <a:chExt cx="4833791" cy="1381185"/>
          </a:xfrm>
        </p:grpSpPr>
        <p:sp>
          <p:nvSpPr>
            <p:cNvPr id="63" name="Freeform 63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64" name="Freeform 64"/>
          <p:cNvSpPr/>
          <p:nvPr/>
        </p:nvSpPr>
        <p:spPr bwMode="auto">
          <a:xfrm flipH="1">
            <a:off x="12469511" y="4078359"/>
            <a:ext cx="3822600" cy="1563791"/>
          </a:xfrm>
          <a:custGeom>
            <a:avLst/>
            <a:gdLst/>
            <a:ahLst/>
            <a:cxnLst/>
            <a:rect l="l" t="t" r="r" b="b"/>
            <a:pathLst>
              <a:path w="3822600" h="1563791" extrusionOk="0">
                <a:moveTo>
                  <a:pt x="3822600" y="0"/>
                </a:moveTo>
                <a:lnTo>
                  <a:pt x="0" y="0"/>
                </a:lnTo>
                <a:lnTo>
                  <a:pt x="0" y="1563791"/>
                </a:lnTo>
                <a:lnTo>
                  <a:pt x="3822600" y="1563791"/>
                </a:lnTo>
                <a:lnTo>
                  <a:pt x="382260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65" name="TextBox 65"/>
          <p:cNvSpPr txBox="1"/>
          <p:nvPr/>
        </p:nvSpPr>
        <p:spPr bwMode="auto">
          <a:xfrm>
            <a:off x="12865600" y="4522994"/>
            <a:ext cx="3191626" cy="35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Что с этим кандидатом?</a:t>
            </a:r>
            <a:endParaRPr/>
          </a:p>
        </p:txBody>
      </p:sp>
      <p:grpSp>
        <p:nvGrpSpPr>
          <p:cNvPr id="66" name="Group 66"/>
          <p:cNvGrpSpPr/>
          <p:nvPr/>
        </p:nvGrpSpPr>
        <p:grpSpPr bwMode="auto">
          <a:xfrm>
            <a:off x="14315278" y="5895210"/>
            <a:ext cx="2223690" cy="635387"/>
            <a:chOff x="0" y="0"/>
            <a:chExt cx="4833791" cy="1381185"/>
          </a:xfrm>
        </p:grpSpPr>
        <p:sp>
          <p:nvSpPr>
            <p:cNvPr id="67" name="Freeform 67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8" name="Group 68"/>
          <p:cNvGrpSpPr/>
          <p:nvPr/>
        </p:nvGrpSpPr>
        <p:grpSpPr bwMode="auto">
          <a:xfrm>
            <a:off x="14306181" y="6568697"/>
            <a:ext cx="2223690" cy="635387"/>
            <a:chOff x="0" y="0"/>
            <a:chExt cx="4833791" cy="1381185"/>
          </a:xfrm>
        </p:grpSpPr>
        <p:sp>
          <p:nvSpPr>
            <p:cNvPr id="69" name="Freeform 69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0" name="Group 70"/>
          <p:cNvGrpSpPr/>
          <p:nvPr/>
        </p:nvGrpSpPr>
        <p:grpSpPr bwMode="auto">
          <a:xfrm>
            <a:off x="14315278" y="7242184"/>
            <a:ext cx="2223690" cy="635387"/>
            <a:chOff x="0" y="0"/>
            <a:chExt cx="4833791" cy="1381185"/>
          </a:xfrm>
        </p:grpSpPr>
        <p:sp>
          <p:nvSpPr>
            <p:cNvPr id="71" name="Freeform 71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2" name="Group 72"/>
          <p:cNvGrpSpPr/>
          <p:nvPr/>
        </p:nvGrpSpPr>
        <p:grpSpPr bwMode="auto">
          <a:xfrm>
            <a:off x="14315278" y="7915671"/>
            <a:ext cx="2223690" cy="635387"/>
            <a:chOff x="0" y="0"/>
            <a:chExt cx="4833791" cy="1381185"/>
          </a:xfrm>
        </p:grpSpPr>
        <p:sp>
          <p:nvSpPr>
            <p:cNvPr id="73" name="Freeform 73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74" name="Freeform 74"/>
          <p:cNvSpPr/>
          <p:nvPr/>
        </p:nvSpPr>
        <p:spPr bwMode="auto">
          <a:xfrm>
            <a:off x="12630378" y="6568697"/>
            <a:ext cx="3822600" cy="1563791"/>
          </a:xfrm>
          <a:custGeom>
            <a:avLst/>
            <a:gdLst/>
            <a:ahLst/>
            <a:cxnLst/>
            <a:rect l="l" t="t" r="r" b="b"/>
            <a:pathLst>
              <a:path w="3822600" h="1563791" extrusionOk="0">
                <a:moveTo>
                  <a:pt x="0" y="0"/>
                </a:moveTo>
                <a:lnTo>
                  <a:pt x="3822600" y="0"/>
                </a:lnTo>
                <a:lnTo>
                  <a:pt x="3822600" y="1563791"/>
                </a:lnTo>
                <a:lnTo>
                  <a:pt x="0" y="1563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75" name="TextBox 75"/>
          <p:cNvSpPr txBox="1"/>
          <p:nvPr/>
        </p:nvSpPr>
        <p:spPr bwMode="auto">
          <a:xfrm>
            <a:off x="13191588" y="7015197"/>
            <a:ext cx="2700180" cy="35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Кто у нас в резерве?</a:t>
            </a:r>
            <a:endParaRPr/>
          </a:p>
        </p:txBody>
      </p:sp>
      <p:grpSp>
        <p:nvGrpSpPr>
          <p:cNvPr id="76" name="Group 76"/>
          <p:cNvGrpSpPr/>
          <p:nvPr/>
        </p:nvGrpSpPr>
        <p:grpSpPr bwMode="auto">
          <a:xfrm>
            <a:off x="14315278" y="8589158"/>
            <a:ext cx="2223690" cy="635387"/>
            <a:chOff x="0" y="0"/>
            <a:chExt cx="4833791" cy="1381185"/>
          </a:xfrm>
        </p:grpSpPr>
        <p:sp>
          <p:nvSpPr>
            <p:cNvPr id="77" name="Freeform 77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8" name="Group 78"/>
          <p:cNvGrpSpPr/>
          <p:nvPr/>
        </p:nvGrpSpPr>
        <p:grpSpPr bwMode="auto">
          <a:xfrm>
            <a:off x="14315278" y="3338407"/>
            <a:ext cx="2223690" cy="635387"/>
            <a:chOff x="0" y="0"/>
            <a:chExt cx="4833791" cy="1381185"/>
          </a:xfrm>
        </p:grpSpPr>
        <p:sp>
          <p:nvSpPr>
            <p:cNvPr id="79" name="Freeform 79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80" name="Group 80"/>
          <p:cNvGrpSpPr/>
          <p:nvPr/>
        </p:nvGrpSpPr>
        <p:grpSpPr bwMode="auto">
          <a:xfrm>
            <a:off x="14306181" y="2699489"/>
            <a:ext cx="2223690" cy="635387"/>
            <a:chOff x="0" y="0"/>
            <a:chExt cx="4833791" cy="1381185"/>
          </a:xfrm>
        </p:grpSpPr>
        <p:sp>
          <p:nvSpPr>
            <p:cNvPr id="81" name="Freeform 81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82" name="Freeform 82"/>
          <p:cNvSpPr/>
          <p:nvPr/>
        </p:nvSpPr>
        <p:spPr bwMode="auto">
          <a:xfrm>
            <a:off x="12933222" y="1921914"/>
            <a:ext cx="3519755" cy="1439900"/>
          </a:xfrm>
          <a:custGeom>
            <a:avLst/>
            <a:gdLst/>
            <a:ahLst/>
            <a:cxnLst/>
            <a:rect l="l" t="t" r="r" b="b"/>
            <a:pathLst>
              <a:path w="3519755" h="1439900" extrusionOk="0">
                <a:moveTo>
                  <a:pt x="0" y="0"/>
                </a:moveTo>
                <a:lnTo>
                  <a:pt x="3519755" y="0"/>
                </a:lnTo>
                <a:lnTo>
                  <a:pt x="3519755" y="1439900"/>
                </a:lnTo>
                <a:lnTo>
                  <a:pt x="0" y="1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83" name="TextBox 83"/>
          <p:cNvSpPr txBox="1"/>
          <p:nvPr/>
        </p:nvSpPr>
        <p:spPr bwMode="auto">
          <a:xfrm>
            <a:off x="13327510" y="2170060"/>
            <a:ext cx="2731182" cy="71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Кто у нас выходит на этой неделе?</a:t>
            </a:r>
            <a:endParaRPr/>
          </a:p>
        </p:txBody>
      </p:sp>
      <p:sp>
        <p:nvSpPr>
          <p:cNvPr id="84" name="TextBox 84"/>
          <p:cNvSpPr txBox="1"/>
          <p:nvPr/>
        </p:nvSpPr>
        <p:spPr bwMode="auto">
          <a:xfrm>
            <a:off x="288055" y="4249979"/>
            <a:ext cx="3447534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defRPr/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Поможет вам:</a:t>
            </a:r>
            <a:endParaRPr/>
          </a:p>
        </p:txBody>
      </p:sp>
      <p:grpSp>
        <p:nvGrpSpPr>
          <p:cNvPr id="85" name="Group 25">
            <a:extLst>
              <a:ext uri="{FF2B5EF4-FFF2-40B4-BE49-F238E27FC236}">
                <a16:creationId xmlns:a16="http://schemas.microsoft.com/office/drawing/2014/main" id="{2BFFD6A9-5947-46B9-9B92-29E69D28A761}"/>
              </a:ext>
            </a:extLst>
          </p:cNvPr>
          <p:cNvGrpSpPr/>
          <p:nvPr/>
        </p:nvGrpSpPr>
        <p:grpSpPr bwMode="auto">
          <a:xfrm>
            <a:off x="-64361" y="5200506"/>
            <a:ext cx="398088" cy="2150086"/>
            <a:chOff x="0" y="0"/>
            <a:chExt cx="152902" cy="996698"/>
          </a:xfrm>
        </p:grpSpPr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DA0D3120-9FAC-46CE-A796-26E18F59ABD2}"/>
                </a:ext>
              </a:extLst>
            </p:cNvPr>
            <p:cNvSpPr/>
            <p:nvPr/>
          </p:nvSpPr>
          <p:spPr bwMode="auto">
            <a:xfrm>
              <a:off x="0" y="0"/>
              <a:ext cx="152902" cy="996698"/>
            </a:xfrm>
            <a:custGeom>
              <a:avLst/>
              <a:gdLst/>
              <a:ahLst/>
              <a:cxnLst/>
              <a:rect l="l" t="t" r="r" b="b"/>
              <a:pathLst>
                <a:path w="152902" h="996698" extrusionOk="0">
                  <a:moveTo>
                    <a:pt x="76451" y="0"/>
                  </a:moveTo>
                  <a:lnTo>
                    <a:pt x="76451" y="0"/>
                  </a:lnTo>
                  <a:cubicBezTo>
                    <a:pt x="118674" y="0"/>
                    <a:pt x="152902" y="34228"/>
                    <a:pt x="152902" y="76451"/>
                  </a:cubicBezTo>
                  <a:lnTo>
                    <a:pt x="152902" y="920247"/>
                  </a:lnTo>
                  <a:cubicBezTo>
                    <a:pt x="152902" y="962470"/>
                    <a:pt x="118674" y="996698"/>
                    <a:pt x="76451" y="996698"/>
                  </a:cubicBezTo>
                  <a:lnTo>
                    <a:pt x="76451" y="996698"/>
                  </a:lnTo>
                  <a:cubicBezTo>
                    <a:pt x="34228" y="996698"/>
                    <a:pt x="0" y="962470"/>
                    <a:pt x="0" y="920247"/>
                  </a:cubicBezTo>
                  <a:lnTo>
                    <a:pt x="0" y="76451"/>
                  </a:lnTo>
                  <a:cubicBezTo>
                    <a:pt x="0" y="34228"/>
                    <a:pt x="34228" y="0"/>
                    <a:pt x="76451" y="0"/>
                  </a:cubicBezTo>
                  <a:close/>
                </a:path>
              </a:pathLst>
            </a:custGeom>
            <a:gradFill>
              <a:gsLst>
                <a:gs pos="0">
                  <a:srgbClr val="048AFF">
                    <a:alpha val="53000"/>
                  </a:srgbClr>
                </a:gs>
                <a:gs pos="100000">
                  <a:srgbClr val="B100E8">
                    <a:alpha val="53000"/>
                  </a:srgbClr>
                </a:gs>
              </a:gsLst>
              <a:path path="circle"/>
            </a:gradFill>
          </p:spPr>
        </p:sp>
        <p:sp>
          <p:nvSpPr>
            <p:cNvPr id="87" name="TextBox 27">
              <a:extLst>
                <a:ext uri="{FF2B5EF4-FFF2-40B4-BE49-F238E27FC236}">
                  <a16:creationId xmlns:a16="http://schemas.microsoft.com/office/drawing/2014/main" id="{05EAA73D-0AE5-4024-9C5F-2C2DC763FF01}"/>
                </a:ext>
              </a:extLst>
            </p:cNvPr>
            <p:cNvSpPr txBox="1"/>
            <p:nvPr/>
          </p:nvSpPr>
          <p:spPr bwMode="auto">
            <a:xfrm>
              <a:off x="0" y="-28575"/>
              <a:ext cx="152902" cy="102527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 sz="2000"/>
            </a:p>
          </p:txBody>
        </p:sp>
      </p:grpSp>
      <p:grpSp>
        <p:nvGrpSpPr>
          <p:cNvPr id="19" name="Group 19"/>
          <p:cNvGrpSpPr/>
          <p:nvPr/>
        </p:nvGrpSpPr>
        <p:grpSpPr bwMode="auto">
          <a:xfrm>
            <a:off x="112707" y="6825340"/>
            <a:ext cx="111123" cy="11112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 bwMode="auto">
          <a:xfrm>
            <a:off x="112707" y="6185896"/>
            <a:ext cx="111123" cy="11112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 bwMode="auto">
          <a:xfrm>
            <a:off x="112707" y="5557246"/>
            <a:ext cx="111123" cy="11112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grpSp>
        <p:nvGrpSpPr>
          <p:cNvPr id="3" name="Group 3"/>
          <p:cNvGrpSpPr/>
          <p:nvPr/>
        </p:nvGrpSpPr>
        <p:grpSpPr bwMode="auto">
          <a:xfrm rot="-10800000">
            <a:off x="-2" y="1887496"/>
            <a:ext cx="18287999" cy="1740608"/>
            <a:chOff x="0" y="0"/>
            <a:chExt cx="5657221" cy="458432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5657221" cy="458432"/>
            </a:xfrm>
            <a:custGeom>
              <a:avLst/>
              <a:gdLst/>
              <a:ahLst/>
              <a:cxnLst/>
              <a:rect l="l" t="t" r="r" b="b"/>
              <a:pathLst>
                <a:path w="5657221" h="458432" extrusionOk="0">
                  <a:moveTo>
                    <a:pt x="7929" y="0"/>
                  </a:moveTo>
                  <a:lnTo>
                    <a:pt x="5649292" y="0"/>
                  </a:lnTo>
                  <a:cubicBezTo>
                    <a:pt x="5653671" y="0"/>
                    <a:pt x="5657221" y="3550"/>
                    <a:pt x="5657221" y="7929"/>
                  </a:cubicBezTo>
                  <a:lnTo>
                    <a:pt x="5657221" y="450502"/>
                  </a:lnTo>
                  <a:cubicBezTo>
                    <a:pt x="5657221" y="452605"/>
                    <a:pt x="5656385" y="454622"/>
                    <a:pt x="5654899" y="456109"/>
                  </a:cubicBezTo>
                  <a:cubicBezTo>
                    <a:pt x="5653412" y="457596"/>
                    <a:pt x="5651395" y="458432"/>
                    <a:pt x="5649292" y="458432"/>
                  </a:cubicBezTo>
                  <a:lnTo>
                    <a:pt x="7929" y="458432"/>
                  </a:lnTo>
                  <a:cubicBezTo>
                    <a:pt x="3550" y="458432"/>
                    <a:pt x="0" y="454882"/>
                    <a:pt x="0" y="450502"/>
                  </a:cubicBezTo>
                  <a:lnTo>
                    <a:pt x="0" y="7929"/>
                  </a:lnTo>
                  <a:cubicBezTo>
                    <a:pt x="0" y="5826"/>
                    <a:pt x="835" y="3810"/>
                    <a:pt x="2322" y="2322"/>
                  </a:cubicBezTo>
                  <a:cubicBezTo>
                    <a:pt x="3810" y="835"/>
                    <a:pt x="5826" y="0"/>
                    <a:pt x="7929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39000"/>
                  </a:srgbClr>
                </a:gs>
                <a:gs pos="100000">
                  <a:srgbClr val="B100E8">
                    <a:alpha val="39000"/>
                  </a:srgbClr>
                </a:gs>
              </a:gsLst>
              <a:path path="circle"/>
            </a:gradFill>
          </p:spPr>
        </p:sp>
        <p:sp>
          <p:nvSpPr>
            <p:cNvPr id="5" name="TextBox 5"/>
            <p:cNvSpPr txBox="1"/>
            <p:nvPr/>
          </p:nvSpPr>
          <p:spPr bwMode="auto">
            <a:xfrm>
              <a:off x="0" y="-28575"/>
              <a:ext cx="5657221" cy="4870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12011308" y="429703"/>
            <a:ext cx="4870524" cy="9637168"/>
            <a:chOff x="0" y="0"/>
            <a:chExt cx="2620010" cy="5184140"/>
          </a:xfrm>
        </p:grpSpPr>
        <p:sp>
          <p:nvSpPr>
            <p:cNvPr id="7" name="Freeform 7"/>
            <p:cNvSpPr/>
            <p:nvPr/>
          </p:nvSpPr>
          <p:spPr bwMode="auto">
            <a:xfrm>
              <a:off x="53340" y="25400"/>
              <a:ext cx="2513329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 bwMode="auto"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gradFill>
              <a:gsLst>
                <a:gs pos="0">
                  <a:srgbClr val="B100E8">
                    <a:alpha val="100000"/>
                  </a:srgbClr>
                </a:gs>
                <a:gs pos="100000">
                  <a:srgbClr val="129D5F">
                    <a:alpha val="100000"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</a:ln>
          </p:spPr>
        </p:sp>
        <p:sp>
          <p:nvSpPr>
            <p:cNvPr id="9" name="Freeform 9"/>
            <p:cNvSpPr/>
            <p:nvPr/>
          </p:nvSpPr>
          <p:spPr bwMode="auto"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0" name="Freeform 10"/>
            <p:cNvSpPr/>
            <p:nvPr/>
          </p:nvSpPr>
          <p:spPr bwMode="auto"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1" name="Freeform 11"/>
            <p:cNvSpPr/>
            <p:nvPr/>
          </p:nvSpPr>
          <p:spPr bwMode="auto"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2" name="Freeform 12"/>
            <p:cNvSpPr/>
            <p:nvPr/>
          </p:nvSpPr>
          <p:spPr bwMode="auto"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3" name="Freeform 13"/>
            <p:cNvSpPr/>
            <p:nvPr/>
          </p:nvSpPr>
          <p:spPr bwMode="auto"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4" name="Freeform 14"/>
            <p:cNvSpPr/>
            <p:nvPr/>
          </p:nvSpPr>
          <p:spPr bwMode="auto"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5" name="Freeform 15"/>
            <p:cNvSpPr/>
            <p:nvPr/>
          </p:nvSpPr>
          <p:spPr bwMode="auto"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16" name="Group 16"/>
          <p:cNvGrpSpPr/>
          <p:nvPr/>
        </p:nvGrpSpPr>
        <p:grpSpPr bwMode="auto">
          <a:xfrm>
            <a:off x="12354172" y="1428716"/>
            <a:ext cx="4184795" cy="55303"/>
            <a:chOff x="0" y="0"/>
            <a:chExt cx="1102168" cy="14565"/>
          </a:xfrm>
        </p:grpSpPr>
        <p:sp>
          <p:nvSpPr>
            <p:cNvPr id="17" name="Freeform 17"/>
            <p:cNvSpPr/>
            <p:nvPr/>
          </p:nvSpPr>
          <p:spPr bwMode="auto">
            <a:xfrm>
              <a:off x="0" y="0"/>
              <a:ext cx="1102168" cy="14565"/>
            </a:xfrm>
            <a:custGeom>
              <a:avLst/>
              <a:gdLst/>
              <a:ahLst/>
              <a:cxnLst/>
              <a:rect l="l" t="t" r="r" b="b"/>
              <a:pathLst>
                <a:path w="1102168" h="14565" extrusionOk="0">
                  <a:moveTo>
                    <a:pt x="5550" y="0"/>
                  </a:moveTo>
                  <a:lnTo>
                    <a:pt x="1096618" y="0"/>
                  </a:lnTo>
                  <a:cubicBezTo>
                    <a:pt x="1099683" y="0"/>
                    <a:pt x="1102168" y="2485"/>
                    <a:pt x="1102168" y="5550"/>
                  </a:cubicBezTo>
                  <a:lnTo>
                    <a:pt x="1102168" y="9015"/>
                  </a:lnTo>
                  <a:cubicBezTo>
                    <a:pt x="1102168" y="12081"/>
                    <a:pt x="1099683" y="14565"/>
                    <a:pt x="1096618" y="14565"/>
                  </a:cubicBezTo>
                  <a:lnTo>
                    <a:pt x="5550" y="14565"/>
                  </a:lnTo>
                  <a:cubicBezTo>
                    <a:pt x="2485" y="14565"/>
                    <a:pt x="0" y="12081"/>
                    <a:pt x="0" y="9015"/>
                  </a:cubicBezTo>
                  <a:lnTo>
                    <a:pt x="0" y="5550"/>
                  </a:lnTo>
                  <a:cubicBezTo>
                    <a:pt x="0" y="2485"/>
                    <a:pt x="2485" y="0"/>
                    <a:pt x="5550" y="0"/>
                  </a:cubicBezTo>
                  <a:close/>
                </a:path>
              </a:pathLst>
            </a:custGeom>
            <a:gradFill>
              <a:gsLst>
                <a:gs pos="0">
                  <a:srgbClr val="127631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/>
            </a:gradFill>
          </p:spPr>
        </p:sp>
        <p:sp>
          <p:nvSpPr>
            <p:cNvPr id="18" name="TextBox 18"/>
            <p:cNvSpPr txBox="1"/>
            <p:nvPr/>
          </p:nvSpPr>
          <p:spPr bwMode="auto">
            <a:xfrm>
              <a:off x="0" y="-28575"/>
              <a:ext cx="1102168" cy="4314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 bwMode="auto">
          <a:xfrm>
            <a:off x="12541571" y="9258300"/>
            <a:ext cx="3839683" cy="430987"/>
            <a:chOff x="0" y="0"/>
            <a:chExt cx="1011275" cy="113511"/>
          </a:xfrm>
        </p:grpSpPr>
        <p:sp>
          <p:nvSpPr>
            <p:cNvPr id="20" name="Freeform 20"/>
            <p:cNvSpPr/>
            <p:nvPr/>
          </p:nvSpPr>
          <p:spPr bwMode="auto">
            <a:xfrm>
              <a:off x="0" y="0"/>
              <a:ext cx="1011275" cy="113511"/>
            </a:xfrm>
            <a:custGeom>
              <a:avLst/>
              <a:gdLst/>
              <a:ahLst/>
              <a:cxnLst/>
              <a:rect l="l" t="t" r="r" b="b"/>
              <a:pathLst>
                <a:path w="1011275" h="113511" extrusionOk="0">
                  <a:moveTo>
                    <a:pt x="50407" y="0"/>
                  </a:moveTo>
                  <a:lnTo>
                    <a:pt x="960867" y="0"/>
                  </a:lnTo>
                  <a:cubicBezTo>
                    <a:pt x="974236" y="0"/>
                    <a:pt x="987057" y="5311"/>
                    <a:pt x="996511" y="14764"/>
                  </a:cubicBezTo>
                  <a:cubicBezTo>
                    <a:pt x="1005964" y="24217"/>
                    <a:pt x="1011275" y="37038"/>
                    <a:pt x="1011275" y="50407"/>
                  </a:cubicBezTo>
                  <a:lnTo>
                    <a:pt x="1011275" y="63104"/>
                  </a:lnTo>
                  <a:cubicBezTo>
                    <a:pt x="1011275" y="90943"/>
                    <a:pt x="988707" y="113511"/>
                    <a:pt x="960867" y="113511"/>
                  </a:cubicBezTo>
                  <a:lnTo>
                    <a:pt x="50407" y="113511"/>
                  </a:lnTo>
                  <a:cubicBezTo>
                    <a:pt x="37038" y="113511"/>
                    <a:pt x="24217" y="108200"/>
                    <a:pt x="14764" y="98747"/>
                  </a:cubicBezTo>
                  <a:cubicBezTo>
                    <a:pt x="5311" y="89294"/>
                    <a:pt x="0" y="76473"/>
                    <a:pt x="0" y="63104"/>
                  </a:cubicBezTo>
                  <a:lnTo>
                    <a:pt x="0" y="50407"/>
                  </a:lnTo>
                  <a:cubicBezTo>
                    <a:pt x="0" y="37038"/>
                    <a:pt x="5311" y="24217"/>
                    <a:pt x="14764" y="14764"/>
                  </a:cubicBezTo>
                  <a:cubicBezTo>
                    <a:pt x="24217" y="5311"/>
                    <a:pt x="37038" y="0"/>
                    <a:pt x="504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 bwMode="auto">
            <a:xfrm>
              <a:off x="0" y="-28575"/>
              <a:ext cx="1011275" cy="142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5891884" y="9322371"/>
            <a:ext cx="302844" cy="302844"/>
          </a:xfrm>
          <a:custGeom>
            <a:avLst/>
            <a:gdLst/>
            <a:ahLst/>
            <a:cxnLst/>
            <a:rect l="l" t="t" r="r" b="b"/>
            <a:pathLst>
              <a:path w="302845" h="302845" extrusionOk="0">
                <a:moveTo>
                  <a:pt x="0" y="0"/>
                </a:moveTo>
                <a:lnTo>
                  <a:pt x="302845" y="0"/>
                </a:lnTo>
                <a:lnTo>
                  <a:pt x="302845" y="302845"/>
                </a:lnTo>
                <a:lnTo>
                  <a:pt x="0" y="302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23" name="Freeform 23"/>
          <p:cNvSpPr/>
          <p:nvPr/>
        </p:nvSpPr>
        <p:spPr bwMode="auto">
          <a:xfrm>
            <a:off x="530560" y="242608"/>
            <a:ext cx="6059570" cy="1353304"/>
          </a:xfrm>
          <a:custGeom>
            <a:avLst/>
            <a:gdLst/>
            <a:ahLst/>
            <a:cxnLst/>
            <a:rect l="l" t="t" r="r" b="b"/>
            <a:pathLst>
              <a:path w="6059570" h="1353304" extrusionOk="0">
                <a:moveTo>
                  <a:pt x="0" y="0"/>
                </a:moveTo>
                <a:lnTo>
                  <a:pt x="6059570" y="0"/>
                </a:lnTo>
                <a:lnTo>
                  <a:pt x="6059570" y="1353304"/>
                </a:lnTo>
                <a:lnTo>
                  <a:pt x="0" y="13533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grpSp>
        <p:nvGrpSpPr>
          <p:cNvPr id="24" name="Group 24"/>
          <p:cNvGrpSpPr/>
          <p:nvPr/>
        </p:nvGrpSpPr>
        <p:grpSpPr bwMode="auto">
          <a:xfrm>
            <a:off x="12618380" y="9303556"/>
            <a:ext cx="340475" cy="34047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rcRect t="7457" b="26057"/>
              <a:stretch/>
            </a:blipFill>
          </p:spPr>
        </p:sp>
      </p:grpSp>
      <p:sp>
        <p:nvSpPr>
          <p:cNvPr id="38" name="Freeform 38"/>
          <p:cNvSpPr/>
          <p:nvPr/>
        </p:nvSpPr>
        <p:spPr bwMode="auto">
          <a:xfrm>
            <a:off x="384986" y="1874397"/>
            <a:ext cx="1442753" cy="1692252"/>
          </a:xfrm>
          <a:custGeom>
            <a:avLst/>
            <a:gdLst/>
            <a:ahLst/>
            <a:cxnLst/>
            <a:rect l="l" t="t" r="r" b="b"/>
            <a:pathLst>
              <a:path w="1442753" h="1692252" extrusionOk="0">
                <a:moveTo>
                  <a:pt x="0" y="0"/>
                </a:moveTo>
                <a:lnTo>
                  <a:pt x="1442754" y="0"/>
                </a:lnTo>
                <a:lnTo>
                  <a:pt x="1442754" y="1692252"/>
                </a:lnTo>
                <a:lnTo>
                  <a:pt x="0" y="1692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39" name="TextBox 39"/>
          <p:cNvSpPr txBox="1"/>
          <p:nvPr/>
        </p:nvSpPr>
        <p:spPr bwMode="auto">
          <a:xfrm>
            <a:off x="2051887" y="2955279"/>
            <a:ext cx="4364956" cy="52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 Bold"/>
              </a:rPr>
              <a:t>Онбординг и обучение</a:t>
            </a:r>
            <a:endParaRPr/>
          </a:p>
        </p:txBody>
      </p:sp>
      <p:sp>
        <p:nvSpPr>
          <p:cNvPr id="40" name="TextBox 40"/>
          <p:cNvSpPr txBox="1"/>
          <p:nvPr/>
        </p:nvSpPr>
        <p:spPr bwMode="auto">
          <a:xfrm>
            <a:off x="2051887" y="1714544"/>
            <a:ext cx="3270647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defRPr/>
            </a:pPr>
            <a:r>
              <a:rPr lang="en-US" sz="7000">
                <a:solidFill>
                  <a:srgbClr val="FDFDFD"/>
                </a:solidFill>
                <a:latin typeface="Raleway Bold"/>
              </a:rPr>
              <a:t>ViLearn</a:t>
            </a:r>
            <a:endParaRPr/>
          </a:p>
        </p:txBody>
      </p:sp>
      <p:sp>
        <p:nvSpPr>
          <p:cNvPr id="41" name="TextBox 41"/>
          <p:cNvSpPr txBox="1"/>
          <p:nvPr/>
        </p:nvSpPr>
        <p:spPr bwMode="auto">
          <a:xfrm>
            <a:off x="619323" y="6210312"/>
            <a:ext cx="848125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Создавать учебные курсы в формате конструктора </a:t>
            </a:r>
            <a:endParaRPr/>
          </a:p>
        </p:txBody>
      </p:sp>
      <p:sp>
        <p:nvSpPr>
          <p:cNvPr id="42" name="TextBox 42"/>
          <p:cNvSpPr txBox="1"/>
          <p:nvPr/>
        </p:nvSpPr>
        <p:spPr bwMode="auto">
          <a:xfrm>
            <a:off x="619323" y="6942534"/>
            <a:ext cx="10304562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Провести любое обучение на заданную тему с выгрузкой отчета</a:t>
            </a:r>
            <a:endParaRPr/>
          </a:p>
        </p:txBody>
      </p:sp>
      <p:sp>
        <p:nvSpPr>
          <p:cNvPr id="43" name="TextBox 43"/>
          <p:cNvSpPr txBox="1"/>
          <p:nvPr/>
        </p:nvSpPr>
        <p:spPr bwMode="auto">
          <a:xfrm>
            <a:off x="619323" y="5457837"/>
            <a:ext cx="8667623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Быстро погрузить сотрудника в работу компании</a:t>
            </a:r>
            <a:endParaRPr/>
          </a:p>
        </p:txBody>
      </p:sp>
      <p:sp>
        <p:nvSpPr>
          <p:cNvPr id="44" name="TextBox 44"/>
          <p:cNvSpPr txBox="1"/>
          <p:nvPr/>
        </p:nvSpPr>
        <p:spPr bwMode="auto">
          <a:xfrm>
            <a:off x="13097690" y="9349778"/>
            <a:ext cx="923110" cy="21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8"/>
              </a:lnSpc>
              <a:defRPr/>
            </a:pPr>
            <a:r>
              <a:rPr lang="en-US" sz="1250">
                <a:solidFill>
                  <a:srgbClr val="000000"/>
                </a:solidFill>
                <a:latin typeface="Open Sans"/>
              </a:rPr>
              <a:t>Сообщение</a:t>
            </a:r>
          </a:p>
        </p:txBody>
      </p:sp>
      <p:grpSp>
        <p:nvGrpSpPr>
          <p:cNvPr id="45" name="Group 45"/>
          <p:cNvGrpSpPr/>
          <p:nvPr/>
        </p:nvGrpSpPr>
        <p:grpSpPr bwMode="auto">
          <a:xfrm>
            <a:off x="12621147" y="865920"/>
            <a:ext cx="523144" cy="489464"/>
            <a:chOff x="0" y="0"/>
            <a:chExt cx="1476227" cy="1381185"/>
          </a:xfrm>
        </p:grpSpPr>
        <p:sp>
          <p:nvSpPr>
            <p:cNvPr id="46" name="Freeform 46"/>
            <p:cNvSpPr/>
            <p:nvPr/>
          </p:nvSpPr>
          <p:spPr bwMode="auto">
            <a:xfrm>
              <a:off x="0" y="0"/>
              <a:ext cx="1476222" cy="1381125"/>
            </a:xfrm>
            <a:custGeom>
              <a:avLst/>
              <a:gdLst/>
              <a:ahLst/>
              <a:cxnLst/>
              <a:rect l="l" t="t" r="r" b="b"/>
              <a:pathLst>
                <a:path w="1476222" h="1381125" extrusionOk="0">
                  <a:moveTo>
                    <a:pt x="0" y="0"/>
                  </a:moveTo>
                  <a:lnTo>
                    <a:pt x="1476222" y="0"/>
                  </a:lnTo>
                  <a:lnTo>
                    <a:pt x="1476222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rcRect r="76026" b="3"/>
              <a:stretch/>
            </a:blipFill>
          </p:spPr>
        </p:sp>
      </p:grpSp>
      <p:sp>
        <p:nvSpPr>
          <p:cNvPr id="47" name="TextBox 47"/>
          <p:cNvSpPr txBox="1"/>
          <p:nvPr/>
        </p:nvSpPr>
        <p:spPr bwMode="auto">
          <a:xfrm>
            <a:off x="619323" y="7639449"/>
            <a:ext cx="8667623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Запустить чат-бот для адаптации новых сотрудников</a:t>
            </a:r>
            <a:endParaRPr/>
          </a:p>
        </p:txBody>
      </p:sp>
      <p:grpSp>
        <p:nvGrpSpPr>
          <p:cNvPr id="51" name="Group 51"/>
          <p:cNvGrpSpPr/>
          <p:nvPr/>
        </p:nvGrpSpPr>
        <p:grpSpPr bwMode="auto">
          <a:xfrm>
            <a:off x="14306181" y="1428716"/>
            <a:ext cx="2223690" cy="635387"/>
            <a:chOff x="0" y="0"/>
            <a:chExt cx="4833791" cy="1381185"/>
          </a:xfrm>
        </p:grpSpPr>
        <p:sp>
          <p:nvSpPr>
            <p:cNvPr id="52" name="Freeform 5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3" name="Group 53"/>
          <p:cNvGrpSpPr/>
          <p:nvPr/>
        </p:nvGrpSpPr>
        <p:grpSpPr bwMode="auto">
          <a:xfrm>
            <a:off x="14315278" y="2064102"/>
            <a:ext cx="2223690" cy="635387"/>
            <a:chOff x="0" y="0"/>
            <a:chExt cx="4833791" cy="1381185"/>
          </a:xfrm>
        </p:grpSpPr>
        <p:sp>
          <p:nvSpPr>
            <p:cNvPr id="54" name="Freeform 54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5" name="Group 55"/>
          <p:cNvGrpSpPr/>
          <p:nvPr/>
        </p:nvGrpSpPr>
        <p:grpSpPr bwMode="auto">
          <a:xfrm>
            <a:off x="14306181" y="3912849"/>
            <a:ext cx="2223690" cy="635387"/>
            <a:chOff x="0" y="0"/>
            <a:chExt cx="4833791" cy="1381185"/>
          </a:xfrm>
        </p:grpSpPr>
        <p:sp>
          <p:nvSpPr>
            <p:cNvPr id="56" name="Freeform 5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7" name="Group 57"/>
          <p:cNvGrpSpPr/>
          <p:nvPr/>
        </p:nvGrpSpPr>
        <p:grpSpPr bwMode="auto">
          <a:xfrm>
            <a:off x="14315278" y="4548236"/>
            <a:ext cx="2223690" cy="635387"/>
            <a:chOff x="0" y="0"/>
            <a:chExt cx="4833791" cy="1381185"/>
          </a:xfrm>
        </p:grpSpPr>
        <p:sp>
          <p:nvSpPr>
            <p:cNvPr id="58" name="Freeform 58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9" name="Group 59"/>
          <p:cNvGrpSpPr/>
          <p:nvPr/>
        </p:nvGrpSpPr>
        <p:grpSpPr bwMode="auto">
          <a:xfrm>
            <a:off x="14315278" y="5221723"/>
            <a:ext cx="2223690" cy="635387"/>
            <a:chOff x="0" y="0"/>
            <a:chExt cx="4833791" cy="1381185"/>
          </a:xfrm>
        </p:grpSpPr>
        <p:sp>
          <p:nvSpPr>
            <p:cNvPr id="60" name="Freeform 6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1" name="Group 61"/>
          <p:cNvGrpSpPr/>
          <p:nvPr/>
        </p:nvGrpSpPr>
        <p:grpSpPr bwMode="auto">
          <a:xfrm>
            <a:off x="14315278" y="5895210"/>
            <a:ext cx="2223690" cy="635387"/>
            <a:chOff x="0" y="0"/>
            <a:chExt cx="4833791" cy="1381185"/>
          </a:xfrm>
        </p:grpSpPr>
        <p:sp>
          <p:nvSpPr>
            <p:cNvPr id="62" name="Freeform 6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3" name="Group 63"/>
          <p:cNvGrpSpPr/>
          <p:nvPr/>
        </p:nvGrpSpPr>
        <p:grpSpPr bwMode="auto">
          <a:xfrm>
            <a:off x="14306181" y="6568697"/>
            <a:ext cx="2223690" cy="635387"/>
            <a:chOff x="0" y="0"/>
            <a:chExt cx="4833791" cy="1381185"/>
          </a:xfrm>
        </p:grpSpPr>
        <p:sp>
          <p:nvSpPr>
            <p:cNvPr id="64" name="Freeform 64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65" name="Freeform 65"/>
          <p:cNvSpPr/>
          <p:nvPr/>
        </p:nvSpPr>
        <p:spPr bwMode="auto">
          <a:xfrm flipH="1">
            <a:off x="12464649" y="5486061"/>
            <a:ext cx="3860230" cy="1579185"/>
          </a:xfrm>
          <a:custGeom>
            <a:avLst/>
            <a:gdLst/>
            <a:ahLst/>
            <a:cxnLst/>
            <a:rect l="l" t="t" r="r" b="b"/>
            <a:pathLst>
              <a:path w="3860230" h="1579185" extrusionOk="0">
                <a:moveTo>
                  <a:pt x="3860229" y="0"/>
                </a:moveTo>
                <a:lnTo>
                  <a:pt x="0" y="0"/>
                </a:lnTo>
                <a:lnTo>
                  <a:pt x="0" y="1579185"/>
                </a:lnTo>
                <a:lnTo>
                  <a:pt x="3860229" y="1579185"/>
                </a:lnTo>
                <a:lnTo>
                  <a:pt x="3860229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66" name="TextBox 66"/>
          <p:cNvSpPr txBox="1"/>
          <p:nvPr/>
        </p:nvSpPr>
        <p:spPr bwMode="auto">
          <a:xfrm>
            <a:off x="12824479" y="5607394"/>
            <a:ext cx="3371139" cy="99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defRPr/>
            </a:pPr>
            <a:r>
              <a:rPr lang="en-US" sz="1900">
                <a:solidFill>
                  <a:srgbClr val="FFFFFF"/>
                </a:solidFill>
                <a:latin typeface="Raleway"/>
              </a:rPr>
              <a:t>Как быстро адаптировать нового сотрудника в компании?</a:t>
            </a:r>
            <a:endParaRPr/>
          </a:p>
        </p:txBody>
      </p:sp>
      <p:grpSp>
        <p:nvGrpSpPr>
          <p:cNvPr id="67" name="Group 67"/>
          <p:cNvGrpSpPr/>
          <p:nvPr/>
        </p:nvGrpSpPr>
        <p:grpSpPr bwMode="auto">
          <a:xfrm>
            <a:off x="14315278" y="7242184"/>
            <a:ext cx="2223690" cy="635387"/>
            <a:chOff x="0" y="0"/>
            <a:chExt cx="4833791" cy="1381185"/>
          </a:xfrm>
        </p:grpSpPr>
        <p:sp>
          <p:nvSpPr>
            <p:cNvPr id="68" name="Freeform 68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9" name="Group 69"/>
          <p:cNvGrpSpPr/>
          <p:nvPr/>
        </p:nvGrpSpPr>
        <p:grpSpPr bwMode="auto">
          <a:xfrm>
            <a:off x="14315278" y="7915671"/>
            <a:ext cx="2223690" cy="635387"/>
            <a:chOff x="0" y="0"/>
            <a:chExt cx="4833791" cy="1381185"/>
          </a:xfrm>
        </p:grpSpPr>
        <p:sp>
          <p:nvSpPr>
            <p:cNvPr id="70" name="Freeform 7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1" name="Group 71"/>
          <p:cNvGrpSpPr/>
          <p:nvPr/>
        </p:nvGrpSpPr>
        <p:grpSpPr bwMode="auto">
          <a:xfrm>
            <a:off x="14315278" y="8589158"/>
            <a:ext cx="2223690" cy="635387"/>
            <a:chOff x="0" y="0"/>
            <a:chExt cx="4833791" cy="1381185"/>
          </a:xfrm>
        </p:grpSpPr>
        <p:sp>
          <p:nvSpPr>
            <p:cNvPr id="72" name="Freeform 7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3" name="Group 73"/>
          <p:cNvGrpSpPr/>
          <p:nvPr/>
        </p:nvGrpSpPr>
        <p:grpSpPr bwMode="auto">
          <a:xfrm>
            <a:off x="14315278" y="3338407"/>
            <a:ext cx="2223690" cy="635387"/>
            <a:chOff x="0" y="0"/>
            <a:chExt cx="4833791" cy="1381185"/>
          </a:xfrm>
        </p:grpSpPr>
        <p:sp>
          <p:nvSpPr>
            <p:cNvPr id="74" name="Freeform 74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5" name="Group 75"/>
          <p:cNvGrpSpPr/>
          <p:nvPr/>
        </p:nvGrpSpPr>
        <p:grpSpPr bwMode="auto">
          <a:xfrm>
            <a:off x="14306181" y="2699489"/>
            <a:ext cx="2223690" cy="635387"/>
            <a:chOff x="0" y="0"/>
            <a:chExt cx="4833791" cy="1381185"/>
          </a:xfrm>
        </p:grpSpPr>
        <p:sp>
          <p:nvSpPr>
            <p:cNvPr id="76" name="Freeform 7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77" name="Freeform 77"/>
          <p:cNvSpPr/>
          <p:nvPr/>
        </p:nvSpPr>
        <p:spPr bwMode="auto">
          <a:xfrm>
            <a:off x="12579933" y="2828937"/>
            <a:ext cx="3860230" cy="1579185"/>
          </a:xfrm>
          <a:custGeom>
            <a:avLst/>
            <a:gdLst/>
            <a:ahLst/>
            <a:cxnLst/>
            <a:rect l="l" t="t" r="r" b="b"/>
            <a:pathLst>
              <a:path w="3860230" h="1579185" extrusionOk="0">
                <a:moveTo>
                  <a:pt x="0" y="0"/>
                </a:moveTo>
                <a:lnTo>
                  <a:pt x="3860230" y="0"/>
                </a:lnTo>
                <a:lnTo>
                  <a:pt x="3860230" y="1579185"/>
                </a:lnTo>
                <a:lnTo>
                  <a:pt x="0" y="1579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78" name="TextBox 78"/>
          <p:cNvSpPr txBox="1"/>
          <p:nvPr/>
        </p:nvSpPr>
        <p:spPr bwMode="auto">
          <a:xfrm>
            <a:off x="12882720" y="2974329"/>
            <a:ext cx="3371139" cy="99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defRPr/>
            </a:pPr>
            <a:r>
              <a:rPr lang="en-US" sz="1900">
                <a:solidFill>
                  <a:srgbClr val="FFFFFF"/>
                </a:solidFill>
                <a:latin typeface="Raleway"/>
              </a:rPr>
              <a:t>Как быстро запустить обязательное обучение по охране труда?</a:t>
            </a:r>
            <a:endParaRPr/>
          </a:p>
        </p:txBody>
      </p:sp>
      <p:sp>
        <p:nvSpPr>
          <p:cNvPr id="79" name="TextBox 79"/>
          <p:cNvSpPr txBox="1"/>
          <p:nvPr/>
        </p:nvSpPr>
        <p:spPr bwMode="auto">
          <a:xfrm>
            <a:off x="288055" y="4249979"/>
            <a:ext cx="3447534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defRPr/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Поможет вам:</a:t>
            </a:r>
            <a:endParaRPr/>
          </a:p>
        </p:txBody>
      </p:sp>
      <p:grpSp>
        <p:nvGrpSpPr>
          <p:cNvPr id="80" name="Group 25">
            <a:extLst>
              <a:ext uri="{FF2B5EF4-FFF2-40B4-BE49-F238E27FC236}">
                <a16:creationId xmlns:a16="http://schemas.microsoft.com/office/drawing/2014/main" id="{DB2756D5-6A64-43DC-8A5F-EA04A8452BF3}"/>
              </a:ext>
            </a:extLst>
          </p:cNvPr>
          <p:cNvGrpSpPr/>
          <p:nvPr/>
        </p:nvGrpSpPr>
        <p:grpSpPr bwMode="auto">
          <a:xfrm>
            <a:off x="-38917" y="5213162"/>
            <a:ext cx="398088" cy="2891468"/>
            <a:chOff x="0" y="0"/>
            <a:chExt cx="152902" cy="996698"/>
          </a:xfrm>
        </p:grpSpPr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F1363759-FAF2-4790-A3CA-5A939905BC6E}"/>
                </a:ext>
              </a:extLst>
            </p:cNvPr>
            <p:cNvSpPr/>
            <p:nvPr/>
          </p:nvSpPr>
          <p:spPr bwMode="auto">
            <a:xfrm>
              <a:off x="0" y="0"/>
              <a:ext cx="152902" cy="996698"/>
            </a:xfrm>
            <a:custGeom>
              <a:avLst/>
              <a:gdLst/>
              <a:ahLst/>
              <a:cxnLst/>
              <a:rect l="l" t="t" r="r" b="b"/>
              <a:pathLst>
                <a:path w="152902" h="996698" extrusionOk="0">
                  <a:moveTo>
                    <a:pt x="76451" y="0"/>
                  </a:moveTo>
                  <a:lnTo>
                    <a:pt x="76451" y="0"/>
                  </a:lnTo>
                  <a:cubicBezTo>
                    <a:pt x="118674" y="0"/>
                    <a:pt x="152902" y="34228"/>
                    <a:pt x="152902" y="76451"/>
                  </a:cubicBezTo>
                  <a:lnTo>
                    <a:pt x="152902" y="920247"/>
                  </a:lnTo>
                  <a:cubicBezTo>
                    <a:pt x="152902" y="962470"/>
                    <a:pt x="118674" y="996698"/>
                    <a:pt x="76451" y="996698"/>
                  </a:cubicBezTo>
                  <a:lnTo>
                    <a:pt x="76451" y="996698"/>
                  </a:lnTo>
                  <a:cubicBezTo>
                    <a:pt x="34228" y="996698"/>
                    <a:pt x="0" y="962470"/>
                    <a:pt x="0" y="920247"/>
                  </a:cubicBezTo>
                  <a:lnTo>
                    <a:pt x="0" y="76451"/>
                  </a:lnTo>
                  <a:cubicBezTo>
                    <a:pt x="0" y="34228"/>
                    <a:pt x="34228" y="0"/>
                    <a:pt x="76451" y="0"/>
                  </a:cubicBezTo>
                  <a:close/>
                </a:path>
              </a:pathLst>
            </a:custGeom>
            <a:gradFill>
              <a:gsLst>
                <a:gs pos="0">
                  <a:srgbClr val="048AFF">
                    <a:alpha val="53000"/>
                  </a:srgbClr>
                </a:gs>
                <a:gs pos="100000">
                  <a:srgbClr val="B100E8">
                    <a:alpha val="53000"/>
                  </a:srgbClr>
                </a:gs>
              </a:gsLst>
              <a:path path="circle"/>
            </a:gradFill>
          </p:spPr>
        </p:sp>
        <p:sp>
          <p:nvSpPr>
            <p:cNvPr id="82" name="TextBox 27">
              <a:extLst>
                <a:ext uri="{FF2B5EF4-FFF2-40B4-BE49-F238E27FC236}">
                  <a16:creationId xmlns:a16="http://schemas.microsoft.com/office/drawing/2014/main" id="{553ABB7F-D37E-4D22-A80D-9C063DBF9C6C}"/>
                </a:ext>
              </a:extLst>
            </p:cNvPr>
            <p:cNvSpPr txBox="1"/>
            <p:nvPr/>
          </p:nvSpPr>
          <p:spPr bwMode="auto">
            <a:xfrm>
              <a:off x="0" y="-28575"/>
              <a:ext cx="152902" cy="102527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 sz="2000"/>
            </a:p>
          </p:txBody>
        </p:sp>
      </p:grpSp>
      <p:grpSp>
        <p:nvGrpSpPr>
          <p:cNvPr id="48" name="Group 48"/>
          <p:cNvGrpSpPr/>
          <p:nvPr/>
        </p:nvGrpSpPr>
        <p:grpSpPr bwMode="auto">
          <a:xfrm>
            <a:off x="100679" y="7779150"/>
            <a:ext cx="111123" cy="111123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TextBox 50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 bwMode="auto">
          <a:xfrm>
            <a:off x="100679" y="7082236"/>
            <a:ext cx="111123" cy="11112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 bwMode="auto">
          <a:xfrm>
            <a:off x="100679" y="6350014"/>
            <a:ext cx="111123" cy="111123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 bwMode="auto">
          <a:xfrm>
            <a:off x="100679" y="5594013"/>
            <a:ext cx="111123" cy="11112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grpSp>
        <p:nvGrpSpPr>
          <p:cNvPr id="3" name="Group 3"/>
          <p:cNvGrpSpPr/>
          <p:nvPr/>
        </p:nvGrpSpPr>
        <p:grpSpPr bwMode="auto">
          <a:xfrm rot="-10800000">
            <a:off x="-2" y="1952782"/>
            <a:ext cx="18288001" cy="1740608"/>
            <a:chOff x="0" y="0"/>
            <a:chExt cx="5657221" cy="458432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5657221" cy="458432"/>
            </a:xfrm>
            <a:custGeom>
              <a:avLst/>
              <a:gdLst/>
              <a:ahLst/>
              <a:cxnLst/>
              <a:rect l="l" t="t" r="r" b="b"/>
              <a:pathLst>
                <a:path w="5657221" h="458432" extrusionOk="0">
                  <a:moveTo>
                    <a:pt x="7929" y="0"/>
                  </a:moveTo>
                  <a:lnTo>
                    <a:pt x="5649292" y="0"/>
                  </a:lnTo>
                  <a:cubicBezTo>
                    <a:pt x="5653671" y="0"/>
                    <a:pt x="5657221" y="3550"/>
                    <a:pt x="5657221" y="7929"/>
                  </a:cubicBezTo>
                  <a:lnTo>
                    <a:pt x="5657221" y="450502"/>
                  </a:lnTo>
                  <a:cubicBezTo>
                    <a:pt x="5657221" y="452605"/>
                    <a:pt x="5656385" y="454622"/>
                    <a:pt x="5654899" y="456109"/>
                  </a:cubicBezTo>
                  <a:cubicBezTo>
                    <a:pt x="5653412" y="457596"/>
                    <a:pt x="5651395" y="458432"/>
                    <a:pt x="5649292" y="458432"/>
                  </a:cubicBezTo>
                  <a:lnTo>
                    <a:pt x="7929" y="458432"/>
                  </a:lnTo>
                  <a:cubicBezTo>
                    <a:pt x="3550" y="458432"/>
                    <a:pt x="0" y="454882"/>
                    <a:pt x="0" y="450502"/>
                  </a:cubicBezTo>
                  <a:lnTo>
                    <a:pt x="0" y="7929"/>
                  </a:lnTo>
                  <a:cubicBezTo>
                    <a:pt x="0" y="5826"/>
                    <a:pt x="835" y="3810"/>
                    <a:pt x="2322" y="2322"/>
                  </a:cubicBezTo>
                  <a:cubicBezTo>
                    <a:pt x="3810" y="835"/>
                    <a:pt x="5826" y="0"/>
                    <a:pt x="7929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39000"/>
                  </a:srgbClr>
                </a:gs>
                <a:gs pos="100000">
                  <a:srgbClr val="B100E8">
                    <a:alpha val="39000"/>
                  </a:srgbClr>
                </a:gs>
              </a:gsLst>
              <a:path path="circle"/>
            </a:gradFill>
          </p:spPr>
        </p:sp>
        <p:sp>
          <p:nvSpPr>
            <p:cNvPr id="5" name="TextBox 5"/>
            <p:cNvSpPr txBox="1"/>
            <p:nvPr/>
          </p:nvSpPr>
          <p:spPr bwMode="auto">
            <a:xfrm>
              <a:off x="0" y="-28575"/>
              <a:ext cx="5657221" cy="4870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 bwMode="auto">
          <a:xfrm>
            <a:off x="2057867" y="2947675"/>
            <a:ext cx="4019041" cy="52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 Bold"/>
              </a:rPr>
              <a:t>Оценка сотрудников</a:t>
            </a:r>
            <a:endParaRPr/>
          </a:p>
        </p:txBody>
      </p:sp>
      <p:sp>
        <p:nvSpPr>
          <p:cNvPr id="7" name="TextBox 7"/>
          <p:cNvSpPr txBox="1"/>
          <p:nvPr/>
        </p:nvSpPr>
        <p:spPr bwMode="auto">
          <a:xfrm>
            <a:off x="2057867" y="1763637"/>
            <a:ext cx="3432423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defRPr/>
            </a:pPr>
            <a:r>
              <a:rPr lang="en-US" sz="7000">
                <a:solidFill>
                  <a:srgbClr val="FDFDFD"/>
                </a:solidFill>
                <a:latin typeface="Raleway Bold"/>
              </a:rPr>
              <a:t>ViGrade</a:t>
            </a:r>
            <a:endParaRPr/>
          </a:p>
        </p:txBody>
      </p:sp>
      <p:sp>
        <p:nvSpPr>
          <p:cNvPr id="8" name="TextBox 8"/>
          <p:cNvSpPr txBox="1"/>
          <p:nvPr/>
        </p:nvSpPr>
        <p:spPr bwMode="auto">
          <a:xfrm>
            <a:off x="597349" y="5423517"/>
            <a:ext cx="6258983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Оперативно запустить процесс оценки </a:t>
            </a:r>
            <a:endParaRPr/>
          </a:p>
        </p:txBody>
      </p:sp>
      <p:sp>
        <p:nvSpPr>
          <p:cNvPr id="9" name="TextBox 9"/>
          <p:cNvSpPr txBox="1"/>
          <p:nvPr/>
        </p:nvSpPr>
        <p:spPr bwMode="auto">
          <a:xfrm>
            <a:off x="597349" y="6077147"/>
            <a:ext cx="945579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Создать кадровый резерв</a:t>
            </a:r>
            <a:endParaRPr/>
          </a:p>
        </p:txBody>
      </p:sp>
      <p:sp>
        <p:nvSpPr>
          <p:cNvPr id="10" name="TextBox 10"/>
          <p:cNvSpPr txBox="1"/>
          <p:nvPr/>
        </p:nvSpPr>
        <p:spPr bwMode="auto">
          <a:xfrm>
            <a:off x="597349" y="6768589"/>
            <a:ext cx="945579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Оценить компетенции сотрудников</a:t>
            </a:r>
            <a:endParaRPr/>
          </a:p>
        </p:txBody>
      </p:sp>
      <p:sp>
        <p:nvSpPr>
          <p:cNvPr id="11" name="TextBox 11"/>
          <p:cNvSpPr txBox="1"/>
          <p:nvPr/>
        </p:nvSpPr>
        <p:spPr bwMode="auto">
          <a:xfrm>
            <a:off x="597349" y="7463914"/>
            <a:ext cx="945579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Оценить soft/hard skills сотрудников</a:t>
            </a:r>
            <a:endParaRPr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 bwMode="auto">
          <a:xfrm>
            <a:off x="12011308" y="429703"/>
            <a:ext cx="4870524" cy="9637168"/>
            <a:chOff x="0" y="0"/>
            <a:chExt cx="2620010" cy="5184140"/>
          </a:xfrm>
        </p:grpSpPr>
        <p:sp>
          <p:nvSpPr>
            <p:cNvPr id="13" name="Freeform 13"/>
            <p:cNvSpPr/>
            <p:nvPr/>
          </p:nvSpPr>
          <p:spPr bwMode="auto">
            <a:xfrm>
              <a:off x="53340" y="25400"/>
              <a:ext cx="2513329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 bwMode="auto"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</a:ln>
          </p:spPr>
        </p:sp>
        <p:sp>
          <p:nvSpPr>
            <p:cNvPr id="15" name="Freeform 15"/>
            <p:cNvSpPr/>
            <p:nvPr/>
          </p:nvSpPr>
          <p:spPr bwMode="auto"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6" name="Freeform 16"/>
            <p:cNvSpPr/>
            <p:nvPr/>
          </p:nvSpPr>
          <p:spPr bwMode="auto"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7" name="Freeform 17"/>
            <p:cNvSpPr/>
            <p:nvPr/>
          </p:nvSpPr>
          <p:spPr bwMode="auto"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8" name="Freeform 18"/>
            <p:cNvSpPr/>
            <p:nvPr/>
          </p:nvSpPr>
          <p:spPr bwMode="auto"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9" name="Freeform 19"/>
            <p:cNvSpPr/>
            <p:nvPr/>
          </p:nvSpPr>
          <p:spPr bwMode="auto"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20" name="Freeform 20"/>
            <p:cNvSpPr/>
            <p:nvPr/>
          </p:nvSpPr>
          <p:spPr bwMode="auto"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21" name="Freeform 21"/>
            <p:cNvSpPr/>
            <p:nvPr/>
          </p:nvSpPr>
          <p:spPr bwMode="auto"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22" name="Group 22"/>
          <p:cNvGrpSpPr/>
          <p:nvPr/>
        </p:nvGrpSpPr>
        <p:grpSpPr bwMode="auto">
          <a:xfrm>
            <a:off x="12354172" y="1428716"/>
            <a:ext cx="4184795" cy="55303"/>
            <a:chOff x="0" y="0"/>
            <a:chExt cx="1102168" cy="14565"/>
          </a:xfrm>
        </p:grpSpPr>
        <p:sp>
          <p:nvSpPr>
            <p:cNvPr id="23" name="Freeform 23"/>
            <p:cNvSpPr/>
            <p:nvPr/>
          </p:nvSpPr>
          <p:spPr bwMode="auto">
            <a:xfrm>
              <a:off x="0" y="0"/>
              <a:ext cx="1102168" cy="14565"/>
            </a:xfrm>
            <a:custGeom>
              <a:avLst/>
              <a:gdLst/>
              <a:ahLst/>
              <a:cxnLst/>
              <a:rect l="l" t="t" r="r" b="b"/>
              <a:pathLst>
                <a:path w="1102168" h="14565" extrusionOk="0">
                  <a:moveTo>
                    <a:pt x="5550" y="0"/>
                  </a:moveTo>
                  <a:lnTo>
                    <a:pt x="1096618" y="0"/>
                  </a:lnTo>
                  <a:cubicBezTo>
                    <a:pt x="1099683" y="0"/>
                    <a:pt x="1102168" y="2485"/>
                    <a:pt x="1102168" y="5550"/>
                  </a:cubicBezTo>
                  <a:lnTo>
                    <a:pt x="1102168" y="9015"/>
                  </a:lnTo>
                  <a:cubicBezTo>
                    <a:pt x="1102168" y="12081"/>
                    <a:pt x="1099683" y="14565"/>
                    <a:pt x="1096618" y="14565"/>
                  </a:cubicBezTo>
                  <a:lnTo>
                    <a:pt x="5550" y="14565"/>
                  </a:lnTo>
                  <a:cubicBezTo>
                    <a:pt x="2485" y="14565"/>
                    <a:pt x="0" y="12081"/>
                    <a:pt x="0" y="9015"/>
                  </a:cubicBezTo>
                  <a:lnTo>
                    <a:pt x="0" y="5550"/>
                  </a:lnTo>
                  <a:cubicBezTo>
                    <a:pt x="0" y="2485"/>
                    <a:pt x="2485" y="0"/>
                    <a:pt x="5550" y="0"/>
                  </a:cubicBezTo>
                  <a:close/>
                </a:path>
              </a:pathLst>
            </a:custGeom>
            <a:gradFill>
              <a:gsLst>
                <a:gs pos="0">
                  <a:srgbClr val="127631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/>
            </a:gradFill>
          </p:spPr>
        </p:sp>
        <p:sp>
          <p:nvSpPr>
            <p:cNvPr id="24" name="TextBox 24"/>
            <p:cNvSpPr txBox="1"/>
            <p:nvPr/>
          </p:nvSpPr>
          <p:spPr bwMode="auto">
            <a:xfrm>
              <a:off x="0" y="-28575"/>
              <a:ext cx="1102168" cy="4314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 bwMode="auto">
          <a:xfrm>
            <a:off x="12541571" y="9258300"/>
            <a:ext cx="3839683" cy="430987"/>
            <a:chOff x="0" y="0"/>
            <a:chExt cx="1011275" cy="113511"/>
          </a:xfrm>
        </p:grpSpPr>
        <p:sp>
          <p:nvSpPr>
            <p:cNvPr id="26" name="Freeform 26"/>
            <p:cNvSpPr/>
            <p:nvPr/>
          </p:nvSpPr>
          <p:spPr bwMode="auto">
            <a:xfrm>
              <a:off x="0" y="0"/>
              <a:ext cx="1011275" cy="113511"/>
            </a:xfrm>
            <a:custGeom>
              <a:avLst/>
              <a:gdLst/>
              <a:ahLst/>
              <a:cxnLst/>
              <a:rect l="l" t="t" r="r" b="b"/>
              <a:pathLst>
                <a:path w="1011275" h="113511" extrusionOk="0">
                  <a:moveTo>
                    <a:pt x="50407" y="0"/>
                  </a:moveTo>
                  <a:lnTo>
                    <a:pt x="960867" y="0"/>
                  </a:lnTo>
                  <a:cubicBezTo>
                    <a:pt x="974236" y="0"/>
                    <a:pt x="987057" y="5311"/>
                    <a:pt x="996511" y="14764"/>
                  </a:cubicBezTo>
                  <a:cubicBezTo>
                    <a:pt x="1005964" y="24217"/>
                    <a:pt x="1011275" y="37038"/>
                    <a:pt x="1011275" y="50407"/>
                  </a:cubicBezTo>
                  <a:lnTo>
                    <a:pt x="1011275" y="63104"/>
                  </a:lnTo>
                  <a:cubicBezTo>
                    <a:pt x="1011275" y="90943"/>
                    <a:pt x="988707" y="113511"/>
                    <a:pt x="960867" y="113511"/>
                  </a:cubicBezTo>
                  <a:lnTo>
                    <a:pt x="50407" y="113511"/>
                  </a:lnTo>
                  <a:cubicBezTo>
                    <a:pt x="37038" y="113511"/>
                    <a:pt x="24217" y="108200"/>
                    <a:pt x="14764" y="98747"/>
                  </a:cubicBezTo>
                  <a:cubicBezTo>
                    <a:pt x="5311" y="89294"/>
                    <a:pt x="0" y="76473"/>
                    <a:pt x="0" y="63104"/>
                  </a:cubicBezTo>
                  <a:lnTo>
                    <a:pt x="0" y="50407"/>
                  </a:lnTo>
                  <a:cubicBezTo>
                    <a:pt x="0" y="37038"/>
                    <a:pt x="5311" y="24217"/>
                    <a:pt x="14764" y="14764"/>
                  </a:cubicBezTo>
                  <a:cubicBezTo>
                    <a:pt x="24217" y="5311"/>
                    <a:pt x="37038" y="0"/>
                    <a:pt x="504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 bwMode="auto">
            <a:xfrm>
              <a:off x="0" y="-28575"/>
              <a:ext cx="1011275" cy="142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 bwMode="auto">
          <a:xfrm>
            <a:off x="15891884" y="9322371"/>
            <a:ext cx="302844" cy="302844"/>
          </a:xfrm>
          <a:custGeom>
            <a:avLst/>
            <a:gdLst/>
            <a:ahLst/>
            <a:cxnLst/>
            <a:rect l="l" t="t" r="r" b="b"/>
            <a:pathLst>
              <a:path w="302845" h="302845" extrusionOk="0">
                <a:moveTo>
                  <a:pt x="0" y="0"/>
                </a:moveTo>
                <a:lnTo>
                  <a:pt x="302845" y="0"/>
                </a:lnTo>
                <a:lnTo>
                  <a:pt x="302845" y="302845"/>
                </a:lnTo>
                <a:lnTo>
                  <a:pt x="0" y="302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29" name="Freeform 29"/>
          <p:cNvSpPr/>
          <p:nvPr/>
        </p:nvSpPr>
        <p:spPr bwMode="auto">
          <a:xfrm>
            <a:off x="530560" y="242608"/>
            <a:ext cx="6059570" cy="1353304"/>
          </a:xfrm>
          <a:custGeom>
            <a:avLst/>
            <a:gdLst/>
            <a:ahLst/>
            <a:cxnLst/>
            <a:rect l="l" t="t" r="r" b="b"/>
            <a:pathLst>
              <a:path w="6059570" h="1353304" extrusionOk="0">
                <a:moveTo>
                  <a:pt x="0" y="0"/>
                </a:moveTo>
                <a:lnTo>
                  <a:pt x="6059570" y="0"/>
                </a:lnTo>
                <a:lnTo>
                  <a:pt x="6059570" y="1353304"/>
                </a:lnTo>
                <a:lnTo>
                  <a:pt x="0" y="13533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30" name="Freeform 30"/>
          <p:cNvSpPr/>
          <p:nvPr/>
        </p:nvSpPr>
        <p:spPr bwMode="auto">
          <a:xfrm>
            <a:off x="384986" y="1993481"/>
            <a:ext cx="1494009" cy="1478010"/>
          </a:xfrm>
          <a:custGeom>
            <a:avLst/>
            <a:gdLst/>
            <a:ahLst/>
            <a:cxnLst/>
            <a:rect l="l" t="t" r="r" b="b"/>
            <a:pathLst>
              <a:path w="1494009" h="1478010" extrusionOk="0">
                <a:moveTo>
                  <a:pt x="0" y="0"/>
                </a:moveTo>
                <a:lnTo>
                  <a:pt x="1494009" y="0"/>
                </a:lnTo>
                <a:lnTo>
                  <a:pt x="1494009" y="1478009"/>
                </a:lnTo>
                <a:lnTo>
                  <a:pt x="0" y="1478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9870" t="9428" r="19741" b="8993"/>
            <a:stretch/>
          </a:blipFill>
        </p:spPr>
      </p:sp>
      <p:grpSp>
        <p:nvGrpSpPr>
          <p:cNvPr id="31" name="Group 31"/>
          <p:cNvGrpSpPr/>
          <p:nvPr/>
        </p:nvGrpSpPr>
        <p:grpSpPr bwMode="auto">
          <a:xfrm>
            <a:off x="12608681" y="9303556"/>
            <a:ext cx="340475" cy="34047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rcRect t="7457" b="26057"/>
              <a:stretch/>
            </a:blipFill>
          </p:spPr>
        </p:sp>
      </p:grpSp>
      <p:sp>
        <p:nvSpPr>
          <p:cNvPr id="33" name="TextBox 33"/>
          <p:cNvSpPr txBox="1"/>
          <p:nvPr/>
        </p:nvSpPr>
        <p:spPr bwMode="auto">
          <a:xfrm>
            <a:off x="13097690" y="9349778"/>
            <a:ext cx="923110" cy="21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8"/>
              </a:lnSpc>
              <a:defRPr/>
            </a:pPr>
            <a:r>
              <a:rPr lang="en-US" sz="1250">
                <a:solidFill>
                  <a:srgbClr val="000000"/>
                </a:solidFill>
                <a:latin typeface="Open Sans"/>
              </a:rPr>
              <a:t>Сообщение</a:t>
            </a:r>
          </a:p>
        </p:txBody>
      </p:sp>
      <p:grpSp>
        <p:nvGrpSpPr>
          <p:cNvPr id="49" name="Group 49"/>
          <p:cNvGrpSpPr/>
          <p:nvPr/>
        </p:nvGrpSpPr>
        <p:grpSpPr bwMode="auto">
          <a:xfrm>
            <a:off x="12621147" y="865920"/>
            <a:ext cx="523144" cy="489464"/>
            <a:chOff x="0" y="0"/>
            <a:chExt cx="1476227" cy="1381185"/>
          </a:xfrm>
        </p:grpSpPr>
        <p:sp>
          <p:nvSpPr>
            <p:cNvPr id="50" name="Freeform 50"/>
            <p:cNvSpPr/>
            <p:nvPr/>
          </p:nvSpPr>
          <p:spPr bwMode="auto">
            <a:xfrm>
              <a:off x="0" y="0"/>
              <a:ext cx="1476222" cy="1381125"/>
            </a:xfrm>
            <a:custGeom>
              <a:avLst/>
              <a:gdLst/>
              <a:ahLst/>
              <a:cxnLst/>
              <a:rect l="l" t="t" r="r" b="b"/>
              <a:pathLst>
                <a:path w="1476222" h="1381125" extrusionOk="0">
                  <a:moveTo>
                    <a:pt x="0" y="0"/>
                  </a:moveTo>
                  <a:lnTo>
                    <a:pt x="1476222" y="0"/>
                  </a:lnTo>
                  <a:lnTo>
                    <a:pt x="1476222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rcRect r="76026" b="3"/>
              <a:stretch/>
            </a:blipFill>
          </p:spPr>
        </p:sp>
      </p:grpSp>
      <p:sp>
        <p:nvSpPr>
          <p:cNvPr id="51" name="TextBox 51"/>
          <p:cNvSpPr txBox="1"/>
          <p:nvPr/>
        </p:nvSpPr>
        <p:spPr bwMode="auto">
          <a:xfrm>
            <a:off x="6847203" y="5373112"/>
            <a:ext cx="54356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ts val="0"/>
              </a:spcBef>
              <a:defRPr/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360</a:t>
            </a:r>
            <a:endParaRPr/>
          </a:p>
        </p:txBody>
      </p:sp>
      <p:sp>
        <p:nvSpPr>
          <p:cNvPr id="52" name="TextBox 52"/>
          <p:cNvSpPr txBox="1"/>
          <p:nvPr/>
        </p:nvSpPr>
        <p:spPr bwMode="auto">
          <a:xfrm>
            <a:off x="530263" y="9064287"/>
            <a:ext cx="11716032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#Понятная и прозрачная система оценки как для сотрудников, так и для руководителей</a:t>
            </a:r>
            <a:endParaRPr/>
          </a:p>
        </p:txBody>
      </p:sp>
      <p:sp>
        <p:nvSpPr>
          <p:cNvPr id="53" name="TextBox 53"/>
          <p:cNvSpPr txBox="1"/>
          <p:nvPr/>
        </p:nvSpPr>
        <p:spPr bwMode="auto">
          <a:xfrm>
            <a:off x="822569" y="9568066"/>
            <a:ext cx="9048781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#Возможность предоставления обратной связи сотрудникам</a:t>
            </a:r>
            <a:endParaRPr/>
          </a:p>
        </p:txBody>
      </p:sp>
      <p:grpSp>
        <p:nvGrpSpPr>
          <p:cNvPr id="54" name="Group 54"/>
          <p:cNvGrpSpPr/>
          <p:nvPr/>
        </p:nvGrpSpPr>
        <p:grpSpPr bwMode="auto">
          <a:xfrm>
            <a:off x="14306181" y="1428716"/>
            <a:ext cx="2223690" cy="635387"/>
            <a:chOff x="0" y="0"/>
            <a:chExt cx="4833791" cy="1381185"/>
          </a:xfrm>
        </p:grpSpPr>
        <p:sp>
          <p:nvSpPr>
            <p:cNvPr id="55" name="Freeform 55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6" name="Group 56"/>
          <p:cNvGrpSpPr/>
          <p:nvPr/>
        </p:nvGrpSpPr>
        <p:grpSpPr bwMode="auto">
          <a:xfrm>
            <a:off x="14315278" y="2064102"/>
            <a:ext cx="2223690" cy="635387"/>
            <a:chOff x="0" y="0"/>
            <a:chExt cx="4833791" cy="1381185"/>
          </a:xfrm>
        </p:grpSpPr>
        <p:sp>
          <p:nvSpPr>
            <p:cNvPr id="57" name="Freeform 57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8" name="Group 58"/>
          <p:cNvGrpSpPr/>
          <p:nvPr/>
        </p:nvGrpSpPr>
        <p:grpSpPr bwMode="auto">
          <a:xfrm>
            <a:off x="14306181" y="3912849"/>
            <a:ext cx="2223690" cy="635387"/>
            <a:chOff x="0" y="0"/>
            <a:chExt cx="4833791" cy="1381185"/>
          </a:xfrm>
        </p:grpSpPr>
        <p:sp>
          <p:nvSpPr>
            <p:cNvPr id="59" name="Freeform 59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0" name="Group 60"/>
          <p:cNvGrpSpPr/>
          <p:nvPr/>
        </p:nvGrpSpPr>
        <p:grpSpPr bwMode="auto">
          <a:xfrm>
            <a:off x="14315278" y="4548236"/>
            <a:ext cx="2223690" cy="635387"/>
            <a:chOff x="0" y="0"/>
            <a:chExt cx="4833791" cy="1381185"/>
          </a:xfrm>
        </p:grpSpPr>
        <p:sp>
          <p:nvSpPr>
            <p:cNvPr id="61" name="Freeform 61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2" name="Group 62"/>
          <p:cNvGrpSpPr/>
          <p:nvPr/>
        </p:nvGrpSpPr>
        <p:grpSpPr bwMode="auto">
          <a:xfrm>
            <a:off x="14315278" y="5221723"/>
            <a:ext cx="2223690" cy="635387"/>
            <a:chOff x="0" y="0"/>
            <a:chExt cx="4833791" cy="1381185"/>
          </a:xfrm>
        </p:grpSpPr>
        <p:sp>
          <p:nvSpPr>
            <p:cNvPr id="63" name="Freeform 63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4" name="Group 64"/>
          <p:cNvGrpSpPr/>
          <p:nvPr/>
        </p:nvGrpSpPr>
        <p:grpSpPr bwMode="auto">
          <a:xfrm>
            <a:off x="14315278" y="5895210"/>
            <a:ext cx="2223690" cy="635387"/>
            <a:chOff x="0" y="0"/>
            <a:chExt cx="4833791" cy="1381185"/>
          </a:xfrm>
        </p:grpSpPr>
        <p:sp>
          <p:nvSpPr>
            <p:cNvPr id="65" name="Freeform 65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66" name="Freeform 66"/>
          <p:cNvSpPr/>
          <p:nvPr/>
        </p:nvSpPr>
        <p:spPr bwMode="auto">
          <a:xfrm flipH="1">
            <a:off x="12456979" y="4501773"/>
            <a:ext cx="3519755" cy="1439900"/>
          </a:xfrm>
          <a:custGeom>
            <a:avLst/>
            <a:gdLst/>
            <a:ahLst/>
            <a:cxnLst/>
            <a:rect l="l" t="t" r="r" b="b"/>
            <a:pathLst>
              <a:path w="3519755" h="1439900" extrusionOk="0">
                <a:moveTo>
                  <a:pt x="3519755" y="0"/>
                </a:moveTo>
                <a:lnTo>
                  <a:pt x="0" y="0"/>
                </a:lnTo>
                <a:lnTo>
                  <a:pt x="0" y="1439900"/>
                </a:lnTo>
                <a:lnTo>
                  <a:pt x="3519755" y="1439900"/>
                </a:lnTo>
                <a:lnTo>
                  <a:pt x="3519755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67" name="TextBox 67"/>
          <p:cNvSpPr txBox="1"/>
          <p:nvPr/>
        </p:nvSpPr>
        <p:spPr bwMode="auto">
          <a:xfrm>
            <a:off x="12924367" y="4719686"/>
            <a:ext cx="2502756" cy="71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Какие компетенции вам нужны?</a:t>
            </a:r>
            <a:endParaRPr/>
          </a:p>
        </p:txBody>
      </p:sp>
      <p:grpSp>
        <p:nvGrpSpPr>
          <p:cNvPr id="68" name="Group 68"/>
          <p:cNvGrpSpPr/>
          <p:nvPr/>
        </p:nvGrpSpPr>
        <p:grpSpPr bwMode="auto">
          <a:xfrm>
            <a:off x="14306181" y="6568697"/>
            <a:ext cx="2223690" cy="635387"/>
            <a:chOff x="0" y="0"/>
            <a:chExt cx="4833791" cy="1381185"/>
          </a:xfrm>
        </p:grpSpPr>
        <p:sp>
          <p:nvSpPr>
            <p:cNvPr id="69" name="Freeform 69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0" name="Group 70"/>
          <p:cNvGrpSpPr/>
          <p:nvPr/>
        </p:nvGrpSpPr>
        <p:grpSpPr bwMode="auto">
          <a:xfrm>
            <a:off x="14315278" y="7242184"/>
            <a:ext cx="2223690" cy="635387"/>
            <a:chOff x="0" y="0"/>
            <a:chExt cx="4833791" cy="1381185"/>
          </a:xfrm>
        </p:grpSpPr>
        <p:sp>
          <p:nvSpPr>
            <p:cNvPr id="71" name="Freeform 71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2" name="Group 72"/>
          <p:cNvGrpSpPr/>
          <p:nvPr/>
        </p:nvGrpSpPr>
        <p:grpSpPr bwMode="auto">
          <a:xfrm>
            <a:off x="14315278" y="7915671"/>
            <a:ext cx="2223690" cy="635387"/>
            <a:chOff x="0" y="0"/>
            <a:chExt cx="4833791" cy="1381185"/>
          </a:xfrm>
        </p:grpSpPr>
        <p:sp>
          <p:nvSpPr>
            <p:cNvPr id="73" name="Freeform 73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74" name="Freeform 74"/>
          <p:cNvSpPr/>
          <p:nvPr/>
        </p:nvSpPr>
        <p:spPr bwMode="auto">
          <a:xfrm>
            <a:off x="12935913" y="6923602"/>
            <a:ext cx="3519755" cy="1439900"/>
          </a:xfrm>
          <a:custGeom>
            <a:avLst/>
            <a:gdLst/>
            <a:ahLst/>
            <a:cxnLst/>
            <a:rect l="l" t="t" r="r" b="b"/>
            <a:pathLst>
              <a:path w="3519755" h="1439900" extrusionOk="0">
                <a:moveTo>
                  <a:pt x="0" y="0"/>
                </a:moveTo>
                <a:lnTo>
                  <a:pt x="3519755" y="0"/>
                </a:lnTo>
                <a:lnTo>
                  <a:pt x="3519755" y="1439900"/>
                </a:lnTo>
                <a:lnTo>
                  <a:pt x="0" y="1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75" name="TextBox 75"/>
          <p:cNvSpPr txBox="1"/>
          <p:nvPr/>
        </p:nvSpPr>
        <p:spPr bwMode="auto">
          <a:xfrm>
            <a:off x="13262009" y="7146934"/>
            <a:ext cx="3186306" cy="71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Какие достижения у вашей команды?</a:t>
            </a:r>
            <a:endParaRPr/>
          </a:p>
        </p:txBody>
      </p:sp>
      <p:grpSp>
        <p:nvGrpSpPr>
          <p:cNvPr id="76" name="Group 76"/>
          <p:cNvGrpSpPr/>
          <p:nvPr/>
        </p:nvGrpSpPr>
        <p:grpSpPr bwMode="auto">
          <a:xfrm>
            <a:off x="14315278" y="8589158"/>
            <a:ext cx="2223690" cy="635387"/>
            <a:chOff x="0" y="0"/>
            <a:chExt cx="4833791" cy="1381185"/>
          </a:xfrm>
        </p:grpSpPr>
        <p:sp>
          <p:nvSpPr>
            <p:cNvPr id="77" name="Freeform 77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8" name="Group 78"/>
          <p:cNvGrpSpPr/>
          <p:nvPr/>
        </p:nvGrpSpPr>
        <p:grpSpPr bwMode="auto">
          <a:xfrm>
            <a:off x="14315278" y="3338407"/>
            <a:ext cx="2223690" cy="635387"/>
            <a:chOff x="0" y="0"/>
            <a:chExt cx="4833791" cy="1381185"/>
          </a:xfrm>
        </p:grpSpPr>
        <p:sp>
          <p:nvSpPr>
            <p:cNvPr id="79" name="Freeform 79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80" name="Group 80"/>
          <p:cNvGrpSpPr/>
          <p:nvPr/>
        </p:nvGrpSpPr>
        <p:grpSpPr bwMode="auto">
          <a:xfrm>
            <a:off x="14306181" y="2699489"/>
            <a:ext cx="2223690" cy="635387"/>
            <a:chOff x="0" y="0"/>
            <a:chExt cx="4833791" cy="1381185"/>
          </a:xfrm>
        </p:grpSpPr>
        <p:sp>
          <p:nvSpPr>
            <p:cNvPr id="81" name="Freeform 81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82" name="Freeform 82"/>
          <p:cNvSpPr/>
          <p:nvPr/>
        </p:nvSpPr>
        <p:spPr bwMode="auto">
          <a:xfrm>
            <a:off x="12928560" y="2031591"/>
            <a:ext cx="3519755" cy="1439900"/>
          </a:xfrm>
          <a:custGeom>
            <a:avLst/>
            <a:gdLst/>
            <a:ahLst/>
            <a:cxnLst/>
            <a:rect l="l" t="t" r="r" b="b"/>
            <a:pathLst>
              <a:path w="3519755" h="1439900" extrusionOk="0">
                <a:moveTo>
                  <a:pt x="0" y="0"/>
                </a:moveTo>
                <a:lnTo>
                  <a:pt x="3519755" y="0"/>
                </a:lnTo>
                <a:lnTo>
                  <a:pt x="3519755" y="1439899"/>
                </a:lnTo>
                <a:lnTo>
                  <a:pt x="0" y="1439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83" name="TextBox 83"/>
          <p:cNvSpPr txBox="1"/>
          <p:nvPr/>
        </p:nvSpPr>
        <p:spPr bwMode="auto">
          <a:xfrm>
            <a:off x="13338567" y="2236735"/>
            <a:ext cx="2699742" cy="71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Кто у вас в кадровом резерве?</a:t>
            </a:r>
            <a:endParaRPr/>
          </a:p>
        </p:txBody>
      </p:sp>
      <p:sp>
        <p:nvSpPr>
          <p:cNvPr id="84" name="TextBox 84"/>
          <p:cNvSpPr txBox="1"/>
          <p:nvPr/>
        </p:nvSpPr>
        <p:spPr bwMode="auto">
          <a:xfrm>
            <a:off x="288055" y="4249979"/>
            <a:ext cx="3447534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defRPr/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Поможет вам:</a:t>
            </a:r>
            <a:endParaRPr/>
          </a:p>
        </p:txBody>
      </p:sp>
      <p:grpSp>
        <p:nvGrpSpPr>
          <p:cNvPr id="85" name="Group 25">
            <a:extLst>
              <a:ext uri="{FF2B5EF4-FFF2-40B4-BE49-F238E27FC236}">
                <a16:creationId xmlns:a16="http://schemas.microsoft.com/office/drawing/2014/main" id="{842AA896-432E-4463-951B-CC2B1E2AF85A}"/>
              </a:ext>
            </a:extLst>
          </p:cNvPr>
          <p:cNvGrpSpPr/>
          <p:nvPr/>
        </p:nvGrpSpPr>
        <p:grpSpPr bwMode="auto">
          <a:xfrm>
            <a:off x="-56462" y="5338602"/>
            <a:ext cx="398088" cy="2577069"/>
            <a:chOff x="0" y="0"/>
            <a:chExt cx="152902" cy="996698"/>
          </a:xfrm>
        </p:grpSpPr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FDE4C9A4-67D2-4A76-BFA1-B60168A7220B}"/>
                </a:ext>
              </a:extLst>
            </p:cNvPr>
            <p:cNvSpPr/>
            <p:nvPr/>
          </p:nvSpPr>
          <p:spPr bwMode="auto">
            <a:xfrm>
              <a:off x="0" y="0"/>
              <a:ext cx="152902" cy="996698"/>
            </a:xfrm>
            <a:custGeom>
              <a:avLst/>
              <a:gdLst/>
              <a:ahLst/>
              <a:cxnLst/>
              <a:rect l="l" t="t" r="r" b="b"/>
              <a:pathLst>
                <a:path w="152902" h="996698" extrusionOk="0">
                  <a:moveTo>
                    <a:pt x="76451" y="0"/>
                  </a:moveTo>
                  <a:lnTo>
                    <a:pt x="76451" y="0"/>
                  </a:lnTo>
                  <a:cubicBezTo>
                    <a:pt x="118674" y="0"/>
                    <a:pt x="152902" y="34228"/>
                    <a:pt x="152902" y="76451"/>
                  </a:cubicBezTo>
                  <a:lnTo>
                    <a:pt x="152902" y="920247"/>
                  </a:lnTo>
                  <a:cubicBezTo>
                    <a:pt x="152902" y="962470"/>
                    <a:pt x="118674" y="996698"/>
                    <a:pt x="76451" y="996698"/>
                  </a:cubicBezTo>
                  <a:lnTo>
                    <a:pt x="76451" y="996698"/>
                  </a:lnTo>
                  <a:cubicBezTo>
                    <a:pt x="34228" y="996698"/>
                    <a:pt x="0" y="962470"/>
                    <a:pt x="0" y="920247"/>
                  </a:cubicBezTo>
                  <a:lnTo>
                    <a:pt x="0" y="76451"/>
                  </a:lnTo>
                  <a:cubicBezTo>
                    <a:pt x="0" y="34228"/>
                    <a:pt x="34228" y="0"/>
                    <a:pt x="76451" y="0"/>
                  </a:cubicBezTo>
                  <a:close/>
                </a:path>
              </a:pathLst>
            </a:custGeom>
            <a:gradFill>
              <a:gsLst>
                <a:gs pos="0">
                  <a:srgbClr val="048AFF">
                    <a:alpha val="53000"/>
                  </a:srgbClr>
                </a:gs>
                <a:gs pos="100000">
                  <a:srgbClr val="B100E8">
                    <a:alpha val="53000"/>
                  </a:srgbClr>
                </a:gs>
              </a:gsLst>
              <a:path path="circle"/>
            </a:gradFill>
          </p:spPr>
        </p:sp>
        <p:sp>
          <p:nvSpPr>
            <p:cNvPr id="87" name="TextBox 27">
              <a:extLst>
                <a:ext uri="{FF2B5EF4-FFF2-40B4-BE49-F238E27FC236}">
                  <a16:creationId xmlns:a16="http://schemas.microsoft.com/office/drawing/2014/main" id="{0E7B7674-6874-414A-9289-D9C51B74AA51}"/>
                </a:ext>
              </a:extLst>
            </p:cNvPr>
            <p:cNvSpPr txBox="1"/>
            <p:nvPr/>
          </p:nvSpPr>
          <p:spPr bwMode="auto">
            <a:xfrm>
              <a:off x="0" y="-28575"/>
              <a:ext cx="152902" cy="102527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 sz="2000"/>
            </a:p>
          </p:txBody>
        </p:sp>
      </p:grpSp>
      <p:grpSp>
        <p:nvGrpSpPr>
          <p:cNvPr id="46" name="Group 46"/>
          <p:cNvGrpSpPr/>
          <p:nvPr/>
        </p:nvGrpSpPr>
        <p:grpSpPr bwMode="auto">
          <a:xfrm>
            <a:off x="63951" y="7603615"/>
            <a:ext cx="111123" cy="111123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TextBox 48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 bwMode="auto">
          <a:xfrm>
            <a:off x="63951" y="6908290"/>
            <a:ext cx="111123" cy="11112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 bwMode="auto">
          <a:xfrm>
            <a:off x="63951" y="6193819"/>
            <a:ext cx="111123" cy="111123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 bwMode="auto">
          <a:xfrm>
            <a:off x="63951" y="5563217"/>
            <a:ext cx="111123" cy="111123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TextBox 45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grpSp>
        <p:nvGrpSpPr>
          <p:cNvPr id="3" name="Group 3"/>
          <p:cNvGrpSpPr/>
          <p:nvPr/>
        </p:nvGrpSpPr>
        <p:grpSpPr bwMode="auto">
          <a:xfrm rot="-10800000">
            <a:off x="-2" y="1887496"/>
            <a:ext cx="18308837" cy="1740608"/>
            <a:chOff x="0" y="0"/>
            <a:chExt cx="5657221" cy="458432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5657221" cy="458432"/>
            </a:xfrm>
            <a:custGeom>
              <a:avLst/>
              <a:gdLst/>
              <a:ahLst/>
              <a:cxnLst/>
              <a:rect l="l" t="t" r="r" b="b"/>
              <a:pathLst>
                <a:path w="5657221" h="458432" extrusionOk="0">
                  <a:moveTo>
                    <a:pt x="7929" y="0"/>
                  </a:moveTo>
                  <a:lnTo>
                    <a:pt x="5649292" y="0"/>
                  </a:lnTo>
                  <a:cubicBezTo>
                    <a:pt x="5653671" y="0"/>
                    <a:pt x="5657221" y="3550"/>
                    <a:pt x="5657221" y="7929"/>
                  </a:cubicBezTo>
                  <a:lnTo>
                    <a:pt x="5657221" y="450502"/>
                  </a:lnTo>
                  <a:cubicBezTo>
                    <a:pt x="5657221" y="452605"/>
                    <a:pt x="5656385" y="454622"/>
                    <a:pt x="5654899" y="456109"/>
                  </a:cubicBezTo>
                  <a:cubicBezTo>
                    <a:pt x="5653412" y="457596"/>
                    <a:pt x="5651395" y="458432"/>
                    <a:pt x="5649292" y="458432"/>
                  </a:cubicBezTo>
                  <a:lnTo>
                    <a:pt x="7929" y="458432"/>
                  </a:lnTo>
                  <a:cubicBezTo>
                    <a:pt x="3550" y="458432"/>
                    <a:pt x="0" y="454882"/>
                    <a:pt x="0" y="450502"/>
                  </a:cubicBezTo>
                  <a:lnTo>
                    <a:pt x="0" y="7929"/>
                  </a:lnTo>
                  <a:cubicBezTo>
                    <a:pt x="0" y="5826"/>
                    <a:pt x="835" y="3810"/>
                    <a:pt x="2322" y="2322"/>
                  </a:cubicBezTo>
                  <a:cubicBezTo>
                    <a:pt x="3810" y="835"/>
                    <a:pt x="5826" y="0"/>
                    <a:pt x="7929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39000"/>
                  </a:srgbClr>
                </a:gs>
                <a:gs pos="100000">
                  <a:srgbClr val="B100E8">
                    <a:alpha val="39000"/>
                  </a:srgbClr>
                </a:gs>
              </a:gsLst>
              <a:path path="circle"/>
            </a:gradFill>
          </p:spPr>
        </p:sp>
        <p:sp>
          <p:nvSpPr>
            <p:cNvPr id="5" name="TextBox 5"/>
            <p:cNvSpPr txBox="1"/>
            <p:nvPr/>
          </p:nvSpPr>
          <p:spPr bwMode="auto">
            <a:xfrm>
              <a:off x="0" y="-28575"/>
              <a:ext cx="5657221" cy="4870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 bwMode="auto">
          <a:xfrm>
            <a:off x="355246" y="1786453"/>
            <a:ext cx="1773672" cy="1685037"/>
            <a:chOff x="0" y="0"/>
            <a:chExt cx="2116233" cy="2010480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116201" cy="2010537"/>
            </a:xfrm>
            <a:custGeom>
              <a:avLst/>
              <a:gdLst/>
              <a:ahLst/>
              <a:cxnLst/>
              <a:rect l="l" t="t" r="r" b="b"/>
              <a:pathLst>
                <a:path w="2116201" h="2010537" extrusionOk="0">
                  <a:moveTo>
                    <a:pt x="0" y="0"/>
                  </a:moveTo>
                  <a:lnTo>
                    <a:pt x="2116201" y="0"/>
                  </a:lnTo>
                  <a:lnTo>
                    <a:pt x="2116201" y="2010537"/>
                  </a:lnTo>
                  <a:lnTo>
                    <a:pt x="0" y="2010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rcRect l="7649" r="7651" b="-1"/>
              <a:stretch/>
            </a:blipFill>
          </p:spPr>
        </p:sp>
      </p:grpSp>
      <p:grpSp>
        <p:nvGrpSpPr>
          <p:cNvPr id="8" name="Group 8"/>
          <p:cNvGrpSpPr/>
          <p:nvPr/>
        </p:nvGrpSpPr>
        <p:grpSpPr bwMode="auto">
          <a:xfrm>
            <a:off x="1242082" y="7948532"/>
            <a:ext cx="10120068" cy="1309768"/>
            <a:chOff x="0" y="0"/>
            <a:chExt cx="2665368" cy="344959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2665368" cy="344959"/>
            </a:xfrm>
            <a:custGeom>
              <a:avLst/>
              <a:gdLst/>
              <a:ahLst/>
              <a:cxnLst/>
              <a:rect l="l" t="t" r="r" b="b"/>
              <a:pathLst>
                <a:path w="2665368" h="344959" extrusionOk="0">
                  <a:moveTo>
                    <a:pt x="10710" y="0"/>
                  </a:moveTo>
                  <a:lnTo>
                    <a:pt x="2654658" y="0"/>
                  </a:lnTo>
                  <a:cubicBezTo>
                    <a:pt x="2660572" y="0"/>
                    <a:pt x="2665368" y="4795"/>
                    <a:pt x="2665368" y="10710"/>
                  </a:cubicBezTo>
                  <a:lnTo>
                    <a:pt x="2665368" y="334249"/>
                  </a:lnTo>
                  <a:cubicBezTo>
                    <a:pt x="2665368" y="340164"/>
                    <a:pt x="2660572" y="344959"/>
                    <a:pt x="2654658" y="344959"/>
                  </a:cubicBezTo>
                  <a:lnTo>
                    <a:pt x="10710" y="344959"/>
                  </a:lnTo>
                  <a:cubicBezTo>
                    <a:pt x="4795" y="344959"/>
                    <a:pt x="0" y="340164"/>
                    <a:pt x="0" y="334249"/>
                  </a:cubicBezTo>
                  <a:lnTo>
                    <a:pt x="0" y="10710"/>
                  </a:lnTo>
                  <a:cubicBezTo>
                    <a:pt x="0" y="4795"/>
                    <a:pt x="4795" y="0"/>
                    <a:pt x="107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gradFill>
                <a:gsLst>
                  <a:gs pos="0">
                    <a:srgbClr val="048AFF">
                      <a:alpha val="100000"/>
                    </a:srgbClr>
                  </a:gs>
                  <a:gs pos="100000">
                    <a:srgbClr val="B100E8">
                      <a:alpha val="100000"/>
                    </a:srgbClr>
                  </a:gs>
                </a:gsLst>
                <a:path path="circle"/>
              </a:gradFill>
              <a:prstDash val="sysDot"/>
              <a:miter/>
            </a:ln>
          </p:spPr>
        </p:sp>
        <p:sp>
          <p:nvSpPr>
            <p:cNvPr id="10" name="TextBox 10"/>
            <p:cNvSpPr txBox="1"/>
            <p:nvPr/>
          </p:nvSpPr>
          <p:spPr bwMode="auto">
            <a:xfrm>
              <a:off x="0" y="-28575"/>
              <a:ext cx="2665368" cy="37353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 bwMode="auto">
          <a:xfrm>
            <a:off x="12011308" y="429703"/>
            <a:ext cx="4870524" cy="9637168"/>
            <a:chOff x="0" y="0"/>
            <a:chExt cx="2620010" cy="5184140"/>
          </a:xfrm>
        </p:grpSpPr>
        <p:sp>
          <p:nvSpPr>
            <p:cNvPr id="12" name="Freeform 12"/>
            <p:cNvSpPr/>
            <p:nvPr/>
          </p:nvSpPr>
          <p:spPr bwMode="auto">
            <a:xfrm>
              <a:off x="53340" y="25400"/>
              <a:ext cx="2513329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 bwMode="auto"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</a:ln>
          </p:spPr>
        </p:sp>
        <p:sp>
          <p:nvSpPr>
            <p:cNvPr id="14" name="Freeform 14"/>
            <p:cNvSpPr/>
            <p:nvPr/>
          </p:nvSpPr>
          <p:spPr bwMode="auto"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5" name="Freeform 15"/>
            <p:cNvSpPr/>
            <p:nvPr/>
          </p:nvSpPr>
          <p:spPr bwMode="auto"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6" name="Freeform 16"/>
            <p:cNvSpPr/>
            <p:nvPr/>
          </p:nvSpPr>
          <p:spPr bwMode="auto"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7" name="Freeform 17"/>
            <p:cNvSpPr/>
            <p:nvPr/>
          </p:nvSpPr>
          <p:spPr bwMode="auto"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8" name="Freeform 18"/>
            <p:cNvSpPr/>
            <p:nvPr/>
          </p:nvSpPr>
          <p:spPr bwMode="auto"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9" name="Freeform 19"/>
            <p:cNvSpPr/>
            <p:nvPr/>
          </p:nvSpPr>
          <p:spPr bwMode="auto"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20" name="Freeform 20"/>
            <p:cNvSpPr/>
            <p:nvPr/>
          </p:nvSpPr>
          <p:spPr bwMode="auto"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21" name="Group 21"/>
          <p:cNvGrpSpPr/>
          <p:nvPr/>
        </p:nvGrpSpPr>
        <p:grpSpPr bwMode="auto">
          <a:xfrm>
            <a:off x="12354172" y="1428716"/>
            <a:ext cx="4184795" cy="55303"/>
            <a:chOff x="0" y="0"/>
            <a:chExt cx="1102168" cy="14565"/>
          </a:xfrm>
        </p:grpSpPr>
        <p:sp>
          <p:nvSpPr>
            <p:cNvPr id="22" name="Freeform 22"/>
            <p:cNvSpPr/>
            <p:nvPr/>
          </p:nvSpPr>
          <p:spPr bwMode="auto">
            <a:xfrm>
              <a:off x="0" y="0"/>
              <a:ext cx="1102168" cy="14565"/>
            </a:xfrm>
            <a:custGeom>
              <a:avLst/>
              <a:gdLst/>
              <a:ahLst/>
              <a:cxnLst/>
              <a:rect l="l" t="t" r="r" b="b"/>
              <a:pathLst>
                <a:path w="1102168" h="14565" extrusionOk="0">
                  <a:moveTo>
                    <a:pt x="5550" y="0"/>
                  </a:moveTo>
                  <a:lnTo>
                    <a:pt x="1096618" y="0"/>
                  </a:lnTo>
                  <a:cubicBezTo>
                    <a:pt x="1099683" y="0"/>
                    <a:pt x="1102168" y="2485"/>
                    <a:pt x="1102168" y="5550"/>
                  </a:cubicBezTo>
                  <a:lnTo>
                    <a:pt x="1102168" y="9015"/>
                  </a:lnTo>
                  <a:cubicBezTo>
                    <a:pt x="1102168" y="12081"/>
                    <a:pt x="1099683" y="14565"/>
                    <a:pt x="1096618" y="14565"/>
                  </a:cubicBezTo>
                  <a:lnTo>
                    <a:pt x="5550" y="14565"/>
                  </a:lnTo>
                  <a:cubicBezTo>
                    <a:pt x="2485" y="14565"/>
                    <a:pt x="0" y="12081"/>
                    <a:pt x="0" y="9015"/>
                  </a:cubicBezTo>
                  <a:lnTo>
                    <a:pt x="0" y="5550"/>
                  </a:lnTo>
                  <a:cubicBezTo>
                    <a:pt x="0" y="2485"/>
                    <a:pt x="2485" y="0"/>
                    <a:pt x="5550" y="0"/>
                  </a:cubicBezTo>
                  <a:close/>
                </a:path>
              </a:pathLst>
            </a:custGeom>
            <a:gradFill>
              <a:gsLst>
                <a:gs pos="0">
                  <a:srgbClr val="127631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/>
            </a:gradFill>
          </p:spPr>
        </p:sp>
        <p:sp>
          <p:nvSpPr>
            <p:cNvPr id="23" name="TextBox 23"/>
            <p:cNvSpPr txBox="1"/>
            <p:nvPr/>
          </p:nvSpPr>
          <p:spPr bwMode="auto">
            <a:xfrm>
              <a:off x="0" y="-28575"/>
              <a:ext cx="1102168" cy="4314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 bwMode="auto">
          <a:xfrm>
            <a:off x="12541571" y="9258300"/>
            <a:ext cx="3839683" cy="430987"/>
            <a:chOff x="0" y="0"/>
            <a:chExt cx="1011275" cy="113511"/>
          </a:xfrm>
        </p:grpSpPr>
        <p:sp>
          <p:nvSpPr>
            <p:cNvPr id="25" name="Freeform 25"/>
            <p:cNvSpPr/>
            <p:nvPr/>
          </p:nvSpPr>
          <p:spPr bwMode="auto">
            <a:xfrm>
              <a:off x="0" y="0"/>
              <a:ext cx="1011275" cy="113511"/>
            </a:xfrm>
            <a:custGeom>
              <a:avLst/>
              <a:gdLst/>
              <a:ahLst/>
              <a:cxnLst/>
              <a:rect l="l" t="t" r="r" b="b"/>
              <a:pathLst>
                <a:path w="1011275" h="113511" extrusionOk="0">
                  <a:moveTo>
                    <a:pt x="50407" y="0"/>
                  </a:moveTo>
                  <a:lnTo>
                    <a:pt x="960867" y="0"/>
                  </a:lnTo>
                  <a:cubicBezTo>
                    <a:pt x="974236" y="0"/>
                    <a:pt x="987057" y="5311"/>
                    <a:pt x="996511" y="14764"/>
                  </a:cubicBezTo>
                  <a:cubicBezTo>
                    <a:pt x="1005964" y="24217"/>
                    <a:pt x="1011275" y="37038"/>
                    <a:pt x="1011275" y="50407"/>
                  </a:cubicBezTo>
                  <a:lnTo>
                    <a:pt x="1011275" y="63104"/>
                  </a:lnTo>
                  <a:cubicBezTo>
                    <a:pt x="1011275" y="90943"/>
                    <a:pt x="988707" y="113511"/>
                    <a:pt x="960867" y="113511"/>
                  </a:cubicBezTo>
                  <a:lnTo>
                    <a:pt x="50407" y="113511"/>
                  </a:lnTo>
                  <a:cubicBezTo>
                    <a:pt x="37038" y="113511"/>
                    <a:pt x="24217" y="108200"/>
                    <a:pt x="14764" y="98747"/>
                  </a:cubicBezTo>
                  <a:cubicBezTo>
                    <a:pt x="5311" y="89294"/>
                    <a:pt x="0" y="76473"/>
                    <a:pt x="0" y="63104"/>
                  </a:cubicBezTo>
                  <a:lnTo>
                    <a:pt x="0" y="50407"/>
                  </a:lnTo>
                  <a:cubicBezTo>
                    <a:pt x="0" y="37038"/>
                    <a:pt x="5311" y="24217"/>
                    <a:pt x="14764" y="14764"/>
                  </a:cubicBezTo>
                  <a:cubicBezTo>
                    <a:pt x="24217" y="5311"/>
                    <a:pt x="37038" y="0"/>
                    <a:pt x="504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 bwMode="auto">
            <a:xfrm>
              <a:off x="0" y="-28575"/>
              <a:ext cx="1011275" cy="142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 bwMode="auto">
          <a:xfrm>
            <a:off x="15891884" y="9322371"/>
            <a:ext cx="302844" cy="302844"/>
          </a:xfrm>
          <a:custGeom>
            <a:avLst/>
            <a:gdLst/>
            <a:ahLst/>
            <a:cxnLst/>
            <a:rect l="l" t="t" r="r" b="b"/>
            <a:pathLst>
              <a:path w="302845" h="302845" extrusionOk="0">
                <a:moveTo>
                  <a:pt x="0" y="0"/>
                </a:moveTo>
                <a:lnTo>
                  <a:pt x="302845" y="0"/>
                </a:lnTo>
                <a:lnTo>
                  <a:pt x="302845" y="302845"/>
                </a:lnTo>
                <a:lnTo>
                  <a:pt x="0" y="302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28" name="Freeform 28"/>
          <p:cNvSpPr/>
          <p:nvPr/>
        </p:nvSpPr>
        <p:spPr bwMode="auto">
          <a:xfrm>
            <a:off x="530560" y="242608"/>
            <a:ext cx="6059570" cy="1353304"/>
          </a:xfrm>
          <a:custGeom>
            <a:avLst/>
            <a:gdLst/>
            <a:ahLst/>
            <a:cxnLst/>
            <a:rect l="l" t="t" r="r" b="b"/>
            <a:pathLst>
              <a:path w="6059570" h="1353304" extrusionOk="0">
                <a:moveTo>
                  <a:pt x="0" y="0"/>
                </a:moveTo>
                <a:lnTo>
                  <a:pt x="6059570" y="0"/>
                </a:lnTo>
                <a:lnTo>
                  <a:pt x="6059570" y="1353304"/>
                </a:lnTo>
                <a:lnTo>
                  <a:pt x="0" y="1353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grpSp>
        <p:nvGrpSpPr>
          <p:cNvPr id="29" name="Group 29"/>
          <p:cNvGrpSpPr/>
          <p:nvPr/>
        </p:nvGrpSpPr>
        <p:grpSpPr bwMode="auto">
          <a:xfrm>
            <a:off x="12606209" y="9303556"/>
            <a:ext cx="340475" cy="34047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rcRect t="7457" b="26057"/>
              <a:stretch/>
            </a:blipFill>
          </p:spPr>
        </p:sp>
      </p:grpSp>
      <p:grpSp>
        <p:nvGrpSpPr>
          <p:cNvPr id="43" name="Group 43"/>
          <p:cNvGrpSpPr/>
          <p:nvPr/>
        </p:nvGrpSpPr>
        <p:grpSpPr bwMode="auto">
          <a:xfrm>
            <a:off x="12621147" y="865920"/>
            <a:ext cx="523144" cy="489464"/>
            <a:chOff x="0" y="0"/>
            <a:chExt cx="1476227" cy="1381185"/>
          </a:xfrm>
        </p:grpSpPr>
        <p:sp>
          <p:nvSpPr>
            <p:cNvPr id="44" name="Freeform 44"/>
            <p:cNvSpPr/>
            <p:nvPr/>
          </p:nvSpPr>
          <p:spPr bwMode="auto">
            <a:xfrm>
              <a:off x="0" y="0"/>
              <a:ext cx="1476222" cy="1381125"/>
            </a:xfrm>
            <a:custGeom>
              <a:avLst/>
              <a:gdLst/>
              <a:ahLst/>
              <a:cxnLst/>
              <a:rect l="l" t="t" r="r" b="b"/>
              <a:pathLst>
                <a:path w="1476222" h="1381125" extrusionOk="0">
                  <a:moveTo>
                    <a:pt x="0" y="0"/>
                  </a:moveTo>
                  <a:lnTo>
                    <a:pt x="1476222" y="0"/>
                  </a:lnTo>
                  <a:lnTo>
                    <a:pt x="1476222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rcRect r="76026" b="3"/>
              <a:stretch/>
            </a:blipFill>
          </p:spPr>
        </p:sp>
      </p:grpSp>
      <p:grpSp>
        <p:nvGrpSpPr>
          <p:cNvPr id="45" name="Group 45"/>
          <p:cNvGrpSpPr/>
          <p:nvPr/>
        </p:nvGrpSpPr>
        <p:grpSpPr bwMode="auto">
          <a:xfrm>
            <a:off x="14306181" y="1428716"/>
            <a:ext cx="2223690" cy="635387"/>
            <a:chOff x="0" y="0"/>
            <a:chExt cx="4833791" cy="1381185"/>
          </a:xfrm>
        </p:grpSpPr>
        <p:sp>
          <p:nvSpPr>
            <p:cNvPr id="46" name="Freeform 4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47" name="Group 47"/>
          <p:cNvGrpSpPr/>
          <p:nvPr/>
        </p:nvGrpSpPr>
        <p:grpSpPr bwMode="auto">
          <a:xfrm>
            <a:off x="14315278" y="2064102"/>
            <a:ext cx="2223690" cy="635387"/>
            <a:chOff x="0" y="0"/>
            <a:chExt cx="4833791" cy="1381185"/>
          </a:xfrm>
        </p:grpSpPr>
        <p:sp>
          <p:nvSpPr>
            <p:cNvPr id="48" name="Freeform 48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49" name="Group 49"/>
          <p:cNvGrpSpPr/>
          <p:nvPr/>
        </p:nvGrpSpPr>
        <p:grpSpPr bwMode="auto">
          <a:xfrm>
            <a:off x="14306181" y="3912849"/>
            <a:ext cx="2223690" cy="635387"/>
            <a:chOff x="0" y="0"/>
            <a:chExt cx="4833791" cy="1381185"/>
          </a:xfrm>
        </p:grpSpPr>
        <p:sp>
          <p:nvSpPr>
            <p:cNvPr id="50" name="Freeform 5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1" name="Group 51"/>
          <p:cNvGrpSpPr/>
          <p:nvPr/>
        </p:nvGrpSpPr>
        <p:grpSpPr bwMode="auto">
          <a:xfrm>
            <a:off x="14315278" y="4548236"/>
            <a:ext cx="2223690" cy="635387"/>
            <a:chOff x="0" y="0"/>
            <a:chExt cx="4833791" cy="1381185"/>
          </a:xfrm>
        </p:grpSpPr>
        <p:sp>
          <p:nvSpPr>
            <p:cNvPr id="52" name="Freeform 5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3" name="Group 53"/>
          <p:cNvGrpSpPr/>
          <p:nvPr/>
        </p:nvGrpSpPr>
        <p:grpSpPr bwMode="auto">
          <a:xfrm>
            <a:off x="14315278" y="5221723"/>
            <a:ext cx="2223690" cy="635387"/>
            <a:chOff x="0" y="0"/>
            <a:chExt cx="4833791" cy="1381185"/>
          </a:xfrm>
        </p:grpSpPr>
        <p:sp>
          <p:nvSpPr>
            <p:cNvPr id="54" name="Freeform 54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5" name="Group 55"/>
          <p:cNvGrpSpPr/>
          <p:nvPr/>
        </p:nvGrpSpPr>
        <p:grpSpPr bwMode="auto">
          <a:xfrm>
            <a:off x="14315278" y="5895210"/>
            <a:ext cx="2223690" cy="635387"/>
            <a:chOff x="0" y="0"/>
            <a:chExt cx="4833791" cy="1381185"/>
          </a:xfrm>
        </p:grpSpPr>
        <p:sp>
          <p:nvSpPr>
            <p:cNvPr id="56" name="Freeform 5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57" name="Freeform 57"/>
          <p:cNvSpPr/>
          <p:nvPr/>
        </p:nvSpPr>
        <p:spPr bwMode="auto">
          <a:xfrm flipH="1">
            <a:off x="12440708" y="4501773"/>
            <a:ext cx="3671178" cy="1501845"/>
          </a:xfrm>
          <a:custGeom>
            <a:avLst/>
            <a:gdLst/>
            <a:ahLst/>
            <a:cxnLst/>
            <a:rect l="l" t="t" r="r" b="b"/>
            <a:pathLst>
              <a:path w="3671178" h="1501845" extrusionOk="0">
                <a:moveTo>
                  <a:pt x="3671178" y="0"/>
                </a:moveTo>
                <a:lnTo>
                  <a:pt x="0" y="0"/>
                </a:lnTo>
                <a:lnTo>
                  <a:pt x="0" y="1501845"/>
                </a:lnTo>
                <a:lnTo>
                  <a:pt x="3671178" y="1501845"/>
                </a:lnTo>
                <a:lnTo>
                  <a:pt x="3671178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  <a:ln cap="sq">
            <a:noFill/>
            <a:prstDash val="solid"/>
            <a:miter/>
          </a:ln>
        </p:spPr>
      </p:sp>
      <p:grpSp>
        <p:nvGrpSpPr>
          <p:cNvPr id="58" name="Group 58"/>
          <p:cNvGrpSpPr/>
          <p:nvPr/>
        </p:nvGrpSpPr>
        <p:grpSpPr bwMode="auto">
          <a:xfrm>
            <a:off x="14306181" y="6568697"/>
            <a:ext cx="2223690" cy="635387"/>
            <a:chOff x="0" y="0"/>
            <a:chExt cx="4833791" cy="1381185"/>
          </a:xfrm>
        </p:grpSpPr>
        <p:sp>
          <p:nvSpPr>
            <p:cNvPr id="59" name="Freeform 59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0" name="Group 60"/>
          <p:cNvGrpSpPr/>
          <p:nvPr/>
        </p:nvGrpSpPr>
        <p:grpSpPr bwMode="auto">
          <a:xfrm>
            <a:off x="14315278" y="7242184"/>
            <a:ext cx="2223690" cy="635387"/>
            <a:chOff x="0" y="0"/>
            <a:chExt cx="4833791" cy="1381185"/>
          </a:xfrm>
        </p:grpSpPr>
        <p:sp>
          <p:nvSpPr>
            <p:cNvPr id="61" name="Freeform 61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2" name="Group 62"/>
          <p:cNvGrpSpPr/>
          <p:nvPr/>
        </p:nvGrpSpPr>
        <p:grpSpPr bwMode="auto">
          <a:xfrm>
            <a:off x="14315278" y="7915671"/>
            <a:ext cx="2223690" cy="635387"/>
            <a:chOff x="0" y="0"/>
            <a:chExt cx="4833791" cy="1381185"/>
          </a:xfrm>
        </p:grpSpPr>
        <p:sp>
          <p:nvSpPr>
            <p:cNvPr id="63" name="Freeform 63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64" name="Freeform 64"/>
          <p:cNvSpPr/>
          <p:nvPr/>
        </p:nvSpPr>
        <p:spPr bwMode="auto">
          <a:xfrm>
            <a:off x="12933213" y="6968341"/>
            <a:ext cx="3519755" cy="1439900"/>
          </a:xfrm>
          <a:custGeom>
            <a:avLst/>
            <a:gdLst/>
            <a:ahLst/>
            <a:cxnLst/>
            <a:rect l="l" t="t" r="r" b="b"/>
            <a:pathLst>
              <a:path w="3519755" h="1439900" extrusionOk="0">
                <a:moveTo>
                  <a:pt x="0" y="0"/>
                </a:moveTo>
                <a:lnTo>
                  <a:pt x="3519755" y="0"/>
                </a:lnTo>
                <a:lnTo>
                  <a:pt x="3519755" y="1439900"/>
                </a:lnTo>
                <a:lnTo>
                  <a:pt x="0" y="1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grpSp>
        <p:nvGrpSpPr>
          <p:cNvPr id="65" name="Group 65"/>
          <p:cNvGrpSpPr/>
          <p:nvPr/>
        </p:nvGrpSpPr>
        <p:grpSpPr bwMode="auto">
          <a:xfrm>
            <a:off x="14315278" y="8589158"/>
            <a:ext cx="2223690" cy="635387"/>
            <a:chOff x="0" y="0"/>
            <a:chExt cx="4833791" cy="1381185"/>
          </a:xfrm>
        </p:grpSpPr>
        <p:sp>
          <p:nvSpPr>
            <p:cNvPr id="66" name="Freeform 6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7" name="Group 67"/>
          <p:cNvGrpSpPr/>
          <p:nvPr/>
        </p:nvGrpSpPr>
        <p:grpSpPr bwMode="auto">
          <a:xfrm>
            <a:off x="14315278" y="3338407"/>
            <a:ext cx="2223690" cy="635387"/>
            <a:chOff x="0" y="0"/>
            <a:chExt cx="4833791" cy="1381185"/>
          </a:xfrm>
        </p:grpSpPr>
        <p:sp>
          <p:nvSpPr>
            <p:cNvPr id="68" name="Freeform 68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9" name="Group 69"/>
          <p:cNvGrpSpPr/>
          <p:nvPr/>
        </p:nvGrpSpPr>
        <p:grpSpPr bwMode="auto">
          <a:xfrm>
            <a:off x="14306181" y="2699489"/>
            <a:ext cx="2223690" cy="635387"/>
            <a:chOff x="0" y="0"/>
            <a:chExt cx="4833791" cy="1381185"/>
          </a:xfrm>
        </p:grpSpPr>
        <p:sp>
          <p:nvSpPr>
            <p:cNvPr id="70" name="Freeform 7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71" name="Freeform 71"/>
          <p:cNvSpPr/>
          <p:nvPr/>
        </p:nvSpPr>
        <p:spPr bwMode="auto">
          <a:xfrm>
            <a:off x="12946683" y="2031591"/>
            <a:ext cx="3519755" cy="1439900"/>
          </a:xfrm>
          <a:custGeom>
            <a:avLst/>
            <a:gdLst/>
            <a:ahLst/>
            <a:cxnLst/>
            <a:rect l="l" t="t" r="r" b="b"/>
            <a:pathLst>
              <a:path w="3519755" h="1439900" extrusionOk="0">
                <a:moveTo>
                  <a:pt x="0" y="0"/>
                </a:moveTo>
                <a:lnTo>
                  <a:pt x="3519755" y="0"/>
                </a:lnTo>
                <a:lnTo>
                  <a:pt x="3519755" y="1439899"/>
                </a:lnTo>
                <a:lnTo>
                  <a:pt x="0" y="1439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72" name="TextBox 72"/>
          <p:cNvSpPr txBox="1"/>
          <p:nvPr/>
        </p:nvSpPr>
        <p:spPr bwMode="auto">
          <a:xfrm>
            <a:off x="2128918" y="1813883"/>
            <a:ext cx="9233231" cy="12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defRPr/>
            </a:pPr>
            <a:r>
              <a:rPr lang="en-US" sz="7000">
                <a:solidFill>
                  <a:srgbClr val="FFFFFF"/>
                </a:solidFill>
                <a:latin typeface="Raleway Bold"/>
              </a:rPr>
              <a:t>ViAssist (YandexGPT)</a:t>
            </a:r>
            <a:endParaRPr/>
          </a:p>
        </p:txBody>
      </p:sp>
      <p:sp>
        <p:nvSpPr>
          <p:cNvPr id="73" name="TextBox 73"/>
          <p:cNvSpPr txBox="1"/>
          <p:nvPr/>
        </p:nvSpPr>
        <p:spPr bwMode="auto">
          <a:xfrm>
            <a:off x="1365672" y="8056185"/>
            <a:ext cx="9746866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 Bold"/>
              </a:rPr>
              <a:t>Обладает единым интерфейсом для доступа к широкому спектру языковых моделей (LLM), включая как публичные, так и ваши локальные решения. Возможно размещение на серверах компании.</a:t>
            </a:r>
            <a:endParaRPr/>
          </a:p>
        </p:txBody>
      </p:sp>
      <p:sp>
        <p:nvSpPr>
          <p:cNvPr id="74" name="TextBox 74"/>
          <p:cNvSpPr txBox="1"/>
          <p:nvPr/>
        </p:nvSpPr>
        <p:spPr bwMode="auto">
          <a:xfrm>
            <a:off x="518983" y="9481325"/>
            <a:ext cx="5709594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#Настроем и оптимизируем под ваши задачи</a:t>
            </a:r>
            <a:endParaRPr/>
          </a:p>
        </p:txBody>
      </p:sp>
      <p:sp>
        <p:nvSpPr>
          <p:cNvPr id="75" name="TextBox 75"/>
          <p:cNvSpPr txBox="1"/>
          <p:nvPr/>
        </p:nvSpPr>
        <p:spPr bwMode="auto">
          <a:xfrm>
            <a:off x="13097689" y="9349778"/>
            <a:ext cx="998287" cy="21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8"/>
              </a:lnSpc>
              <a:defRPr/>
            </a:pPr>
            <a:r>
              <a:rPr lang="en-US" sz="1250">
                <a:solidFill>
                  <a:srgbClr val="000000"/>
                </a:solidFill>
                <a:latin typeface="Open Sans"/>
              </a:rPr>
              <a:t>Сообщение</a:t>
            </a:r>
          </a:p>
        </p:txBody>
      </p:sp>
      <p:sp>
        <p:nvSpPr>
          <p:cNvPr id="76" name="TextBox 76"/>
          <p:cNvSpPr txBox="1"/>
          <p:nvPr/>
        </p:nvSpPr>
        <p:spPr bwMode="auto">
          <a:xfrm>
            <a:off x="518983" y="6022998"/>
            <a:ext cx="7719837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Автоматизировать рекрутинг (скрининг резюме)</a:t>
            </a:r>
            <a:endParaRPr/>
          </a:p>
        </p:txBody>
      </p:sp>
      <p:sp>
        <p:nvSpPr>
          <p:cNvPr id="77" name="TextBox 77"/>
          <p:cNvSpPr txBox="1"/>
          <p:nvPr/>
        </p:nvSpPr>
        <p:spPr bwMode="auto">
          <a:xfrm>
            <a:off x="518983" y="5391173"/>
            <a:ext cx="7719837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Автоматизировать первую линию поддержки</a:t>
            </a:r>
            <a:endParaRPr/>
          </a:p>
        </p:txBody>
      </p:sp>
      <p:sp>
        <p:nvSpPr>
          <p:cNvPr id="78" name="TextBox 78"/>
          <p:cNvSpPr txBox="1"/>
          <p:nvPr/>
        </p:nvSpPr>
        <p:spPr bwMode="auto">
          <a:xfrm>
            <a:off x="518983" y="6654823"/>
            <a:ext cx="10843166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Автоматизировать и ускорить проверку документов по внутренним регламентам вашей компании</a:t>
            </a:r>
            <a:endParaRPr/>
          </a:p>
        </p:txBody>
      </p:sp>
      <p:sp>
        <p:nvSpPr>
          <p:cNvPr id="79" name="TextBox 79"/>
          <p:cNvSpPr txBox="1"/>
          <p:nvPr/>
        </p:nvSpPr>
        <p:spPr bwMode="auto">
          <a:xfrm>
            <a:off x="2128918" y="2942766"/>
            <a:ext cx="753039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 Bold"/>
              </a:rPr>
              <a:t>ИИ для автоматизации рутинных задач</a:t>
            </a:r>
            <a:endParaRPr/>
          </a:p>
        </p:txBody>
      </p:sp>
      <p:sp>
        <p:nvSpPr>
          <p:cNvPr id="80" name="TextBox 80"/>
          <p:cNvSpPr txBox="1"/>
          <p:nvPr/>
        </p:nvSpPr>
        <p:spPr bwMode="auto">
          <a:xfrm>
            <a:off x="12753625" y="4583139"/>
            <a:ext cx="3138258" cy="106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 приспособить новые технологии GPT юристам, рекрутерам, ...?</a:t>
            </a:r>
            <a:endParaRPr/>
          </a:p>
        </p:txBody>
      </p:sp>
      <p:sp>
        <p:nvSpPr>
          <p:cNvPr id="81" name="TextBox 81"/>
          <p:cNvSpPr txBox="1"/>
          <p:nvPr/>
        </p:nvSpPr>
        <p:spPr bwMode="auto">
          <a:xfrm>
            <a:off x="13463238" y="6997322"/>
            <a:ext cx="2486645" cy="106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 быстро автоматизировать рутинные задачи?</a:t>
            </a:r>
            <a:endParaRPr/>
          </a:p>
        </p:txBody>
      </p:sp>
      <p:sp>
        <p:nvSpPr>
          <p:cNvPr id="82" name="TextBox 82"/>
          <p:cNvSpPr txBox="1"/>
          <p:nvPr/>
        </p:nvSpPr>
        <p:spPr bwMode="auto">
          <a:xfrm>
            <a:off x="13321852" y="2093860"/>
            <a:ext cx="3217116" cy="106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 использовать YandexGPT и не отдавать данные "наружу"?</a:t>
            </a:r>
            <a:endParaRPr/>
          </a:p>
        </p:txBody>
      </p:sp>
      <p:sp>
        <p:nvSpPr>
          <p:cNvPr id="83" name="TextBox 83"/>
          <p:cNvSpPr txBox="1"/>
          <p:nvPr/>
        </p:nvSpPr>
        <p:spPr bwMode="auto">
          <a:xfrm>
            <a:off x="288055" y="4249979"/>
            <a:ext cx="3447534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defRPr/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Поможет вам:</a:t>
            </a:r>
            <a:endParaRPr/>
          </a:p>
        </p:txBody>
      </p:sp>
      <p:grpSp>
        <p:nvGrpSpPr>
          <p:cNvPr id="84" name="Group 25">
            <a:extLst>
              <a:ext uri="{FF2B5EF4-FFF2-40B4-BE49-F238E27FC236}">
                <a16:creationId xmlns:a16="http://schemas.microsoft.com/office/drawing/2014/main" id="{48DBCF20-EFB7-4880-809D-7BDDD3C9B0A2}"/>
              </a:ext>
            </a:extLst>
          </p:cNvPr>
          <p:cNvGrpSpPr/>
          <p:nvPr/>
        </p:nvGrpSpPr>
        <p:grpSpPr bwMode="auto">
          <a:xfrm>
            <a:off x="-59403" y="5276392"/>
            <a:ext cx="398088" cy="2053268"/>
            <a:chOff x="0" y="0"/>
            <a:chExt cx="152902" cy="996698"/>
          </a:xfrm>
        </p:grpSpPr>
        <p:sp>
          <p:nvSpPr>
            <p:cNvPr id="85" name="Freeform 26">
              <a:extLst>
                <a:ext uri="{FF2B5EF4-FFF2-40B4-BE49-F238E27FC236}">
                  <a16:creationId xmlns:a16="http://schemas.microsoft.com/office/drawing/2014/main" id="{80E188AE-C1F2-4752-A106-8C682C5761A3}"/>
                </a:ext>
              </a:extLst>
            </p:cNvPr>
            <p:cNvSpPr/>
            <p:nvPr/>
          </p:nvSpPr>
          <p:spPr bwMode="auto">
            <a:xfrm>
              <a:off x="0" y="0"/>
              <a:ext cx="152902" cy="996698"/>
            </a:xfrm>
            <a:custGeom>
              <a:avLst/>
              <a:gdLst/>
              <a:ahLst/>
              <a:cxnLst/>
              <a:rect l="l" t="t" r="r" b="b"/>
              <a:pathLst>
                <a:path w="152902" h="996698" extrusionOk="0">
                  <a:moveTo>
                    <a:pt x="76451" y="0"/>
                  </a:moveTo>
                  <a:lnTo>
                    <a:pt x="76451" y="0"/>
                  </a:lnTo>
                  <a:cubicBezTo>
                    <a:pt x="118674" y="0"/>
                    <a:pt x="152902" y="34228"/>
                    <a:pt x="152902" y="76451"/>
                  </a:cubicBezTo>
                  <a:lnTo>
                    <a:pt x="152902" y="920247"/>
                  </a:lnTo>
                  <a:cubicBezTo>
                    <a:pt x="152902" y="962470"/>
                    <a:pt x="118674" y="996698"/>
                    <a:pt x="76451" y="996698"/>
                  </a:cubicBezTo>
                  <a:lnTo>
                    <a:pt x="76451" y="996698"/>
                  </a:lnTo>
                  <a:cubicBezTo>
                    <a:pt x="34228" y="996698"/>
                    <a:pt x="0" y="962470"/>
                    <a:pt x="0" y="920247"/>
                  </a:cubicBezTo>
                  <a:lnTo>
                    <a:pt x="0" y="76451"/>
                  </a:lnTo>
                  <a:cubicBezTo>
                    <a:pt x="0" y="34228"/>
                    <a:pt x="34228" y="0"/>
                    <a:pt x="76451" y="0"/>
                  </a:cubicBezTo>
                  <a:close/>
                </a:path>
              </a:pathLst>
            </a:custGeom>
            <a:gradFill>
              <a:gsLst>
                <a:gs pos="0">
                  <a:srgbClr val="048AFF">
                    <a:alpha val="53000"/>
                  </a:srgbClr>
                </a:gs>
                <a:gs pos="100000">
                  <a:srgbClr val="B100E8">
                    <a:alpha val="53000"/>
                  </a:srgbClr>
                </a:gs>
              </a:gsLst>
              <a:path path="circle"/>
            </a:gradFill>
          </p:spPr>
        </p:sp>
        <p:sp>
          <p:nvSpPr>
            <p:cNvPr id="86" name="TextBox 27">
              <a:extLst>
                <a:ext uri="{FF2B5EF4-FFF2-40B4-BE49-F238E27FC236}">
                  <a16:creationId xmlns:a16="http://schemas.microsoft.com/office/drawing/2014/main" id="{1E5C11F6-622B-4960-BCC5-64673C556043}"/>
                </a:ext>
              </a:extLst>
            </p:cNvPr>
            <p:cNvSpPr txBox="1"/>
            <p:nvPr/>
          </p:nvSpPr>
          <p:spPr bwMode="auto">
            <a:xfrm>
              <a:off x="0" y="-28575"/>
              <a:ext cx="152902" cy="102527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 sz="2000"/>
            </a:p>
          </p:txBody>
        </p:sp>
      </p:grpSp>
      <p:grpSp>
        <p:nvGrpSpPr>
          <p:cNvPr id="40" name="Group 40"/>
          <p:cNvGrpSpPr/>
          <p:nvPr/>
        </p:nvGrpSpPr>
        <p:grpSpPr bwMode="auto">
          <a:xfrm>
            <a:off x="84080" y="5580694"/>
            <a:ext cx="111123" cy="111123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 bwMode="auto">
          <a:xfrm>
            <a:off x="84080" y="6191903"/>
            <a:ext cx="111123" cy="11112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 bwMode="auto">
          <a:xfrm>
            <a:off x="84080" y="6833617"/>
            <a:ext cx="111123" cy="111123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-391886"/>
            <a:ext cx="18288000" cy="10678886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  <a:effectLst>
            <a:softEdge rad="0"/>
          </a:effectLst>
        </p:spPr>
      </p:sp>
      <p:sp>
        <p:nvSpPr>
          <p:cNvPr id="3" name="Freeform 3"/>
          <p:cNvSpPr/>
          <p:nvPr/>
        </p:nvSpPr>
        <p:spPr bwMode="auto">
          <a:xfrm>
            <a:off x="398453" y="310224"/>
            <a:ext cx="5723930" cy="2161196"/>
          </a:xfrm>
          <a:custGeom>
            <a:avLst/>
            <a:gdLst/>
            <a:ahLst/>
            <a:cxnLst/>
            <a:rect l="l" t="t" r="r" b="b"/>
            <a:pathLst>
              <a:path w="5723930" h="2161196" extrusionOk="0">
                <a:moveTo>
                  <a:pt x="0" y="0"/>
                </a:moveTo>
                <a:lnTo>
                  <a:pt x="5723930" y="0"/>
                </a:lnTo>
                <a:lnTo>
                  <a:pt x="5723930" y="2161196"/>
                </a:lnTo>
                <a:lnTo>
                  <a:pt x="0" y="21611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6" name="Freeform 6"/>
          <p:cNvSpPr/>
          <p:nvPr/>
        </p:nvSpPr>
        <p:spPr bwMode="auto">
          <a:xfrm>
            <a:off x="10499711" y="3401347"/>
            <a:ext cx="776607" cy="776607"/>
          </a:xfrm>
          <a:custGeom>
            <a:avLst/>
            <a:gdLst/>
            <a:ahLst/>
            <a:cxnLst/>
            <a:rect l="l" t="t" r="r" b="b"/>
            <a:pathLst>
              <a:path w="776607" h="776607" extrusionOk="0">
                <a:moveTo>
                  <a:pt x="0" y="0"/>
                </a:moveTo>
                <a:lnTo>
                  <a:pt x="776607" y="0"/>
                </a:lnTo>
                <a:lnTo>
                  <a:pt x="776607" y="776606"/>
                </a:lnTo>
                <a:lnTo>
                  <a:pt x="0" y="7766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7" name="Freeform 7"/>
          <p:cNvSpPr/>
          <p:nvPr/>
        </p:nvSpPr>
        <p:spPr bwMode="auto">
          <a:xfrm>
            <a:off x="10437290" y="6356566"/>
            <a:ext cx="2003973" cy="2003973"/>
          </a:xfrm>
          <a:prstGeom prst="roundRect">
            <a:avLst>
              <a:gd name="adj" fmla="val 10583"/>
            </a:avLst>
          </a:prstGeom>
          <a:blipFill>
            <a:blip r:embed="rId5"/>
            <a:stretch/>
          </a:blipFill>
          <a:effectLst>
            <a:softEdge rad="0"/>
          </a:effectLst>
        </p:spPr>
      </p:sp>
      <p:sp>
        <p:nvSpPr>
          <p:cNvPr id="8" name="Freeform 8"/>
          <p:cNvSpPr/>
          <p:nvPr/>
        </p:nvSpPr>
        <p:spPr bwMode="auto">
          <a:xfrm>
            <a:off x="10437290" y="2471420"/>
            <a:ext cx="901449" cy="652081"/>
          </a:xfrm>
          <a:custGeom>
            <a:avLst/>
            <a:gdLst/>
            <a:ahLst/>
            <a:cxnLst/>
            <a:rect l="l" t="t" r="r" b="b"/>
            <a:pathLst>
              <a:path w="901449" h="652081" extrusionOk="0">
                <a:moveTo>
                  <a:pt x="0" y="0"/>
                </a:moveTo>
                <a:lnTo>
                  <a:pt x="901449" y="0"/>
                </a:lnTo>
                <a:lnTo>
                  <a:pt x="901449" y="652081"/>
                </a:lnTo>
                <a:lnTo>
                  <a:pt x="0" y="6520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 l="12359" t="9396" r="11686" b="12147"/>
            <a:stretch/>
          </a:blipFill>
        </p:spPr>
      </p:sp>
      <p:sp>
        <p:nvSpPr>
          <p:cNvPr id="9" name="Freeform 9"/>
          <p:cNvSpPr/>
          <p:nvPr/>
        </p:nvSpPr>
        <p:spPr bwMode="auto">
          <a:xfrm>
            <a:off x="10387156" y="4454178"/>
            <a:ext cx="1001717" cy="907569"/>
          </a:xfrm>
          <a:custGeom>
            <a:avLst/>
            <a:gdLst/>
            <a:ahLst/>
            <a:cxnLst/>
            <a:rect l="l" t="t" r="r" b="b"/>
            <a:pathLst>
              <a:path w="1001717" h="907570" extrusionOk="0">
                <a:moveTo>
                  <a:pt x="0" y="0"/>
                </a:moveTo>
                <a:lnTo>
                  <a:pt x="1001716" y="0"/>
                </a:lnTo>
                <a:lnTo>
                  <a:pt x="1001716" y="907571"/>
                </a:lnTo>
                <a:lnTo>
                  <a:pt x="0" y="9075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/>
          </a:blipFill>
        </p:spPr>
      </p:sp>
      <p:sp>
        <p:nvSpPr>
          <p:cNvPr id="10" name="Freeform 10"/>
          <p:cNvSpPr/>
          <p:nvPr/>
        </p:nvSpPr>
        <p:spPr bwMode="auto">
          <a:xfrm>
            <a:off x="13689333" y="6379767"/>
            <a:ext cx="1980771" cy="1980771"/>
          </a:xfrm>
          <a:prstGeom prst="roundRect">
            <a:avLst>
              <a:gd name="adj" fmla="val 11281"/>
            </a:avLst>
          </a:prstGeom>
          <a:blipFill>
            <a:blip r:embed="rId8"/>
            <a:stretch/>
          </a:blipFill>
        </p:spPr>
      </p:sp>
      <p:sp>
        <p:nvSpPr>
          <p:cNvPr id="11" name="TextBox 11"/>
          <p:cNvSpPr txBox="1"/>
          <p:nvPr/>
        </p:nvSpPr>
        <p:spPr bwMode="auto">
          <a:xfrm>
            <a:off x="1902344" y="7114018"/>
            <a:ext cx="6318825" cy="48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8"/>
              </a:lnSpc>
              <a:spcBef>
                <a:spcPts val="0"/>
              </a:spcBef>
              <a:defRPr/>
            </a:pPr>
            <a:r>
              <a:rPr lang="ru-RU" sz="2850">
                <a:solidFill>
                  <a:srgbClr val="FFFFFF"/>
                </a:solidFill>
                <a:latin typeface="Open Sans Bold"/>
              </a:rPr>
              <a:t>Лимонова Карина Михайловна</a:t>
            </a:r>
            <a:endParaRPr lang="en-US" sz="285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2" name="TextBox 12"/>
          <p:cNvSpPr txBox="1"/>
          <p:nvPr/>
        </p:nvSpPr>
        <p:spPr bwMode="auto">
          <a:xfrm>
            <a:off x="11879630" y="2510362"/>
            <a:ext cx="4858303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  <a:defRPr/>
            </a:pPr>
            <a:r>
              <a:rPr lang="en-US" sz="3400">
                <a:solidFill>
                  <a:srgbClr val="FFFFFF"/>
                </a:solidFill>
                <a:latin typeface="Open Sans"/>
              </a:rPr>
              <a:t>limonova@vittecon.ru</a:t>
            </a:r>
            <a:endParaRPr/>
          </a:p>
        </p:txBody>
      </p:sp>
      <p:sp>
        <p:nvSpPr>
          <p:cNvPr id="13" name="TextBox 13"/>
          <p:cNvSpPr txBox="1"/>
          <p:nvPr/>
        </p:nvSpPr>
        <p:spPr bwMode="auto">
          <a:xfrm>
            <a:off x="11829497" y="3466117"/>
            <a:ext cx="3872690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defRPr/>
            </a:pPr>
            <a:r>
              <a:rPr lang="en-US" sz="3400" dirty="0">
                <a:solidFill>
                  <a:srgbClr val="FFFFFF"/>
                </a:solidFill>
                <a:latin typeface="Open Sans"/>
              </a:rPr>
              <a:t>+7 (964) 796-14-50</a:t>
            </a:r>
            <a:endParaRPr dirty="0"/>
          </a:p>
        </p:txBody>
      </p:sp>
      <p:sp>
        <p:nvSpPr>
          <p:cNvPr id="14" name="TextBox 14"/>
          <p:cNvSpPr txBox="1"/>
          <p:nvPr/>
        </p:nvSpPr>
        <p:spPr bwMode="auto">
          <a:xfrm>
            <a:off x="11879630" y="4584431"/>
            <a:ext cx="4046169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  <a:defRPr/>
            </a:pPr>
            <a:r>
              <a:rPr lang="en-US" sz="3400">
                <a:solidFill>
                  <a:srgbClr val="FFFFFF"/>
                </a:solidFill>
                <a:latin typeface="Open Sans"/>
              </a:rPr>
              <a:t>https://vittecon.ru/</a:t>
            </a:r>
            <a:endParaRPr/>
          </a:p>
        </p:txBody>
      </p:sp>
      <p:sp>
        <p:nvSpPr>
          <p:cNvPr id="15" name="TextBox 15"/>
          <p:cNvSpPr txBox="1"/>
          <p:nvPr/>
        </p:nvSpPr>
        <p:spPr bwMode="auto">
          <a:xfrm>
            <a:off x="1818504" y="7857370"/>
            <a:ext cx="6318824" cy="479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8"/>
              </a:lnSpc>
              <a:spcBef>
                <a:spcPts val="0"/>
              </a:spcBef>
              <a:defRPr/>
            </a:pPr>
            <a:r>
              <a:rPr lang="ru-RU" sz="2850">
                <a:solidFill>
                  <a:srgbClr val="FFFFFF"/>
                </a:solidFill>
                <a:latin typeface="Open Sans"/>
              </a:rPr>
              <a:t>Директор департамента</a:t>
            </a:r>
            <a:endParaRPr lang="en-US" sz="285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6" name="TextBox 16"/>
          <p:cNvSpPr txBox="1"/>
          <p:nvPr/>
        </p:nvSpPr>
        <p:spPr bwMode="auto">
          <a:xfrm>
            <a:off x="13689333" y="8463336"/>
            <a:ext cx="1895237" cy="222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  <a:defRPr/>
            </a:pPr>
            <a:r>
              <a:rPr lang="en-US" sz="1250">
                <a:solidFill>
                  <a:srgbClr val="FFFFFF"/>
                </a:solidFill>
                <a:latin typeface="Open Sans"/>
              </a:rPr>
              <a:t>*Сайт Витте Консалтинг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rcRect l="472" t="6190" r="-471" b="28311"/>
          <a:stretch/>
        </p:blipFill>
        <p:spPr bwMode="auto">
          <a:xfrm>
            <a:off x="2786776" y="2394094"/>
            <a:ext cx="4628513" cy="4559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425107" y="264342"/>
            <a:ext cx="4266454" cy="1610894"/>
          </a:xfrm>
          <a:custGeom>
            <a:avLst/>
            <a:gdLst/>
            <a:ahLst/>
            <a:cxnLst/>
            <a:rect l="l" t="t" r="r" b="b"/>
            <a:pathLst>
              <a:path w="4266454" h="1610894" extrusionOk="0">
                <a:moveTo>
                  <a:pt x="0" y="0"/>
                </a:moveTo>
                <a:lnTo>
                  <a:pt x="4266454" y="0"/>
                </a:lnTo>
                <a:lnTo>
                  <a:pt x="4266454" y="1610894"/>
                </a:lnTo>
                <a:lnTo>
                  <a:pt x="0" y="1610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4" name="AutoShape 4"/>
          <p:cNvSpPr/>
          <p:nvPr/>
        </p:nvSpPr>
        <p:spPr bwMode="auto">
          <a:xfrm>
            <a:off x="1657358" y="4697962"/>
            <a:ext cx="15036512" cy="4753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 bwMode="auto">
          <a:xfrm>
            <a:off x="1657419" y="9234532"/>
            <a:ext cx="15036512" cy="4753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 bwMode="auto">
          <a:xfrm>
            <a:off x="425107" y="6110135"/>
            <a:ext cx="3990696" cy="1043924"/>
          </a:xfrm>
          <a:custGeom>
            <a:avLst/>
            <a:gdLst/>
            <a:ahLst/>
            <a:cxnLst/>
            <a:rect l="l" t="t" r="r" b="b"/>
            <a:pathLst>
              <a:path w="3990696" h="1043924" extrusionOk="0">
                <a:moveTo>
                  <a:pt x="0" y="0"/>
                </a:moveTo>
                <a:lnTo>
                  <a:pt x="3990696" y="0"/>
                </a:lnTo>
                <a:lnTo>
                  <a:pt x="3990696" y="1043924"/>
                </a:lnTo>
                <a:lnTo>
                  <a:pt x="0" y="1043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7" name="TextBox 7"/>
          <p:cNvSpPr txBox="1"/>
          <p:nvPr/>
        </p:nvSpPr>
        <p:spPr bwMode="auto">
          <a:xfrm>
            <a:off x="684257" y="2071837"/>
            <a:ext cx="16426047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Open Sans"/>
              </a:rPr>
              <a:t>«Витте Консалтинг» входит в группу компаний АЙТЕКО, специализируется на разработке и внедрении технологий для решения задач по автоматизации бизнеса</a:t>
            </a:r>
            <a:endParaRPr/>
          </a:p>
        </p:txBody>
      </p:sp>
      <p:sp>
        <p:nvSpPr>
          <p:cNvPr id="8" name="TextBox 8"/>
          <p:cNvSpPr txBox="1"/>
          <p:nvPr/>
        </p:nvSpPr>
        <p:spPr bwMode="auto">
          <a:xfrm>
            <a:off x="1657358" y="3836689"/>
            <a:ext cx="168659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defRPr/>
            </a:pPr>
            <a:r>
              <a:rPr lang="en-US" sz="5200" dirty="0">
                <a:solidFill>
                  <a:srgbClr val="FFFFFF"/>
                </a:solidFill>
                <a:latin typeface="Open Sans Bold"/>
              </a:rPr>
              <a:t>200+</a:t>
            </a:r>
            <a:endParaRPr dirty="0"/>
          </a:p>
        </p:txBody>
      </p:sp>
      <p:sp>
        <p:nvSpPr>
          <p:cNvPr id="9" name="TextBox 9"/>
          <p:cNvSpPr txBox="1"/>
          <p:nvPr/>
        </p:nvSpPr>
        <p:spPr bwMode="auto">
          <a:xfrm>
            <a:off x="5604834" y="3791816"/>
            <a:ext cx="1354683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defRPr/>
            </a:pPr>
            <a:r>
              <a:rPr lang="en-US" sz="5200" dirty="0">
                <a:solidFill>
                  <a:srgbClr val="FFFFFF"/>
                </a:solidFill>
                <a:latin typeface="Open Sans Bold"/>
              </a:rPr>
              <a:t>50+</a:t>
            </a:r>
            <a:endParaRPr dirty="0"/>
          </a:p>
        </p:txBody>
      </p:sp>
      <p:sp>
        <p:nvSpPr>
          <p:cNvPr id="10" name="TextBox 10"/>
          <p:cNvSpPr txBox="1"/>
          <p:nvPr/>
        </p:nvSpPr>
        <p:spPr bwMode="auto">
          <a:xfrm>
            <a:off x="10649513" y="3791817"/>
            <a:ext cx="905411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defRPr/>
            </a:pPr>
            <a:r>
              <a:rPr lang="en-US" sz="5200">
                <a:solidFill>
                  <a:srgbClr val="FFFFFF"/>
                </a:solidFill>
                <a:latin typeface="Open Sans Bold"/>
              </a:rPr>
              <a:t>20</a:t>
            </a:r>
            <a:endParaRPr/>
          </a:p>
        </p:txBody>
      </p:sp>
      <p:sp>
        <p:nvSpPr>
          <p:cNvPr id="11" name="TextBox 11"/>
          <p:cNvSpPr txBox="1"/>
          <p:nvPr/>
        </p:nvSpPr>
        <p:spPr bwMode="auto">
          <a:xfrm>
            <a:off x="1501030" y="4842834"/>
            <a:ext cx="182760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консультантов</a:t>
            </a:r>
            <a:endParaRPr/>
          </a:p>
        </p:txBody>
      </p:sp>
      <p:sp>
        <p:nvSpPr>
          <p:cNvPr id="12" name="TextBox 12"/>
          <p:cNvSpPr txBox="1"/>
          <p:nvPr/>
        </p:nvSpPr>
        <p:spPr bwMode="auto">
          <a:xfrm>
            <a:off x="4691561" y="4842834"/>
            <a:ext cx="318123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реализованных проектов</a:t>
            </a:r>
            <a:endParaRPr/>
          </a:p>
        </p:txBody>
      </p:sp>
      <p:sp>
        <p:nvSpPr>
          <p:cNvPr id="13" name="TextBox 13"/>
          <p:cNvSpPr txBox="1"/>
          <p:nvPr/>
        </p:nvSpPr>
        <p:spPr bwMode="auto">
          <a:xfrm>
            <a:off x="8607501" y="4839100"/>
            <a:ext cx="498300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лет опыта работы в бизнес-консалтинге</a:t>
            </a:r>
            <a:endParaRPr/>
          </a:p>
        </p:txBody>
      </p:sp>
      <p:sp>
        <p:nvSpPr>
          <p:cNvPr id="14" name="TextBox 14"/>
          <p:cNvSpPr txBox="1"/>
          <p:nvPr/>
        </p:nvSpPr>
        <p:spPr bwMode="auto">
          <a:xfrm>
            <a:off x="15170487" y="3706092"/>
            <a:ext cx="905411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defRPr/>
            </a:pPr>
            <a:r>
              <a:rPr lang="en-US" sz="5200" dirty="0">
                <a:solidFill>
                  <a:srgbClr val="FFFFFF"/>
                </a:solidFill>
                <a:latin typeface="Open Sans Bold"/>
              </a:rPr>
              <a:t>18</a:t>
            </a:r>
            <a:endParaRPr dirty="0"/>
          </a:p>
        </p:txBody>
      </p:sp>
      <p:sp>
        <p:nvSpPr>
          <p:cNvPr id="15" name="TextBox 15"/>
          <p:cNvSpPr txBox="1"/>
          <p:nvPr/>
        </p:nvSpPr>
        <p:spPr bwMode="auto">
          <a:xfrm>
            <a:off x="14083156" y="4817510"/>
            <a:ext cx="317614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en-US" sz="2000">
                <a:solidFill>
                  <a:srgbClr val="FDFDFD"/>
                </a:solidFill>
                <a:latin typeface="Open Sans"/>
              </a:rPr>
              <a:t>лет опыта поддержки и сопровождения SAP</a:t>
            </a:r>
            <a:endParaRPr/>
          </a:p>
        </p:txBody>
      </p:sp>
      <p:sp>
        <p:nvSpPr>
          <p:cNvPr id="16" name="TextBox 16"/>
          <p:cNvSpPr txBox="1"/>
          <p:nvPr/>
        </p:nvSpPr>
        <p:spPr bwMode="auto">
          <a:xfrm>
            <a:off x="8845268" y="8362046"/>
            <a:ext cx="1994283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60"/>
              </a:lnSpc>
              <a:defRPr/>
            </a:pPr>
            <a:r>
              <a:rPr lang="en-US" sz="5200" dirty="0">
                <a:solidFill>
                  <a:srgbClr val="FFFFFF"/>
                </a:solidFill>
                <a:latin typeface="Open Sans Bold"/>
              </a:rPr>
              <a:t>3000+</a:t>
            </a:r>
            <a:endParaRPr sz="520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 bwMode="auto">
          <a:xfrm>
            <a:off x="15349827" y="8361230"/>
            <a:ext cx="135996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  <a:defRPr/>
            </a:pPr>
            <a:r>
              <a:rPr lang="en-US" sz="5200" dirty="0">
                <a:solidFill>
                  <a:srgbClr val="FFFFFF"/>
                </a:solidFill>
                <a:latin typeface="Open Sans Bold"/>
              </a:rPr>
              <a:t>20+</a:t>
            </a:r>
            <a:r>
              <a:rPr lang="en-US" sz="4800" dirty="0">
                <a:solidFill>
                  <a:srgbClr val="FFFFFF"/>
                </a:solidFill>
                <a:latin typeface="Open Sans Bold"/>
              </a:rPr>
              <a:t> </a:t>
            </a:r>
            <a:endParaRPr dirty="0"/>
          </a:p>
        </p:txBody>
      </p:sp>
      <p:sp>
        <p:nvSpPr>
          <p:cNvPr id="18" name="TextBox 18"/>
          <p:cNvSpPr txBox="1"/>
          <p:nvPr/>
        </p:nvSpPr>
        <p:spPr bwMode="auto">
          <a:xfrm>
            <a:off x="1854237" y="8367261"/>
            <a:ext cx="1800775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60"/>
              </a:lnSpc>
              <a:defRPr/>
            </a:pPr>
            <a:r>
              <a:rPr lang="en-US" sz="5200" dirty="0">
                <a:solidFill>
                  <a:srgbClr val="FFFFFF"/>
                </a:solidFill>
                <a:latin typeface="Open Sans Bold"/>
              </a:rPr>
              <a:t>39,18</a:t>
            </a:r>
            <a:r>
              <a:rPr lang="en-US" sz="4800" dirty="0">
                <a:solidFill>
                  <a:srgbClr val="FFFFFF"/>
                </a:solidFill>
                <a:latin typeface="Arimo Bold"/>
              </a:rPr>
              <a:t> </a:t>
            </a:r>
            <a:endParaRPr dirty="0"/>
          </a:p>
        </p:txBody>
      </p:sp>
      <p:sp>
        <p:nvSpPr>
          <p:cNvPr id="19" name="TextBox 19"/>
          <p:cNvSpPr txBox="1"/>
          <p:nvPr/>
        </p:nvSpPr>
        <p:spPr bwMode="auto">
          <a:xfrm>
            <a:off x="12801075" y="8362045"/>
            <a:ext cx="897096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60"/>
              </a:lnSpc>
              <a:defRPr/>
            </a:pPr>
            <a:r>
              <a:rPr lang="en-US" sz="5200" dirty="0">
                <a:solidFill>
                  <a:srgbClr val="FFFFFF"/>
                </a:solidFill>
                <a:latin typeface="Open Sans Bold"/>
              </a:rPr>
              <a:t>25</a:t>
            </a:r>
            <a:endParaRPr sz="520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20" name="TextBox 20"/>
          <p:cNvSpPr txBox="1"/>
          <p:nvPr/>
        </p:nvSpPr>
        <p:spPr bwMode="auto">
          <a:xfrm>
            <a:off x="1123253" y="9472427"/>
            <a:ext cx="326274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defRPr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млрд. руб. оборот в 2021</a:t>
            </a:r>
            <a:endParaRPr/>
          </a:p>
        </p:txBody>
      </p:sp>
      <p:sp>
        <p:nvSpPr>
          <p:cNvPr id="21" name="TextBox 21"/>
          <p:cNvSpPr txBox="1"/>
          <p:nvPr/>
        </p:nvSpPr>
        <p:spPr bwMode="auto">
          <a:xfrm>
            <a:off x="8351391" y="9467156"/>
            <a:ext cx="298203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сотрудников ГК АЙТЕКО</a:t>
            </a:r>
            <a:endParaRPr/>
          </a:p>
        </p:txBody>
      </p:sp>
      <p:sp>
        <p:nvSpPr>
          <p:cNvPr id="22" name="TextBox 22"/>
          <p:cNvSpPr txBox="1"/>
          <p:nvPr/>
        </p:nvSpPr>
        <p:spPr bwMode="auto">
          <a:xfrm>
            <a:off x="12554647" y="9462902"/>
            <a:ext cx="1389953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лет опыта</a:t>
            </a:r>
          </a:p>
        </p:txBody>
      </p:sp>
      <p:sp>
        <p:nvSpPr>
          <p:cNvPr id="23" name="TextBox 23"/>
          <p:cNvSpPr txBox="1"/>
          <p:nvPr/>
        </p:nvSpPr>
        <p:spPr bwMode="auto">
          <a:xfrm>
            <a:off x="14524300" y="9446630"/>
            <a:ext cx="295703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ts val="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собственных продуктов</a:t>
            </a:r>
            <a:endParaRPr/>
          </a:p>
        </p:txBody>
      </p:sp>
      <p:sp>
        <p:nvSpPr>
          <p:cNvPr id="24" name="TextBox 24"/>
          <p:cNvSpPr txBox="1"/>
          <p:nvPr/>
        </p:nvSpPr>
        <p:spPr bwMode="auto">
          <a:xfrm>
            <a:off x="684257" y="7449334"/>
            <a:ext cx="17559597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defRPr/>
            </a:pPr>
            <a:r>
              <a:rPr lang="en-US" sz="2500">
                <a:solidFill>
                  <a:srgbClr val="FDFDFD"/>
                </a:solidFill>
                <a:latin typeface="Open Sans"/>
              </a:rPr>
              <a:t>Создаём ценность для бизнеса через инновации, опираясь на опыт, технологии, профессионализм и доверие</a:t>
            </a:r>
            <a:endParaRPr/>
          </a:p>
        </p:txBody>
      </p:sp>
      <p:sp>
        <p:nvSpPr>
          <p:cNvPr id="25" name="TextBox 25"/>
          <p:cNvSpPr txBox="1"/>
          <p:nvPr/>
        </p:nvSpPr>
        <p:spPr bwMode="auto">
          <a:xfrm>
            <a:off x="4937628" y="9467156"/>
            <a:ext cx="248293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en-US" sz="2000">
                <a:solidFill>
                  <a:srgbClr val="FDFDFD"/>
                </a:solidFill>
                <a:latin typeface="Open Sans"/>
              </a:rPr>
              <a:t>IT-компаний России</a:t>
            </a:r>
            <a:endParaRPr/>
          </a:p>
        </p:txBody>
      </p:sp>
      <p:sp>
        <p:nvSpPr>
          <p:cNvPr id="26" name="TextBox 26"/>
          <p:cNvSpPr txBox="1"/>
          <p:nvPr/>
        </p:nvSpPr>
        <p:spPr bwMode="auto">
          <a:xfrm>
            <a:off x="5178584" y="8362047"/>
            <a:ext cx="220718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60"/>
              </a:lnSpc>
              <a:defRPr/>
            </a:pPr>
            <a:r>
              <a:rPr lang="en-US" sz="5200" dirty="0">
                <a:solidFill>
                  <a:srgbClr val="FFFFFF"/>
                </a:solidFill>
                <a:latin typeface="Open Sans Bold"/>
              </a:rPr>
              <a:t>ТОП 5</a:t>
            </a:r>
            <a:endParaRPr sz="5200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grpSp>
        <p:nvGrpSpPr>
          <p:cNvPr id="3" name="Group 3"/>
          <p:cNvGrpSpPr/>
          <p:nvPr/>
        </p:nvGrpSpPr>
        <p:grpSpPr bwMode="auto">
          <a:xfrm>
            <a:off x="370247" y="2336929"/>
            <a:ext cx="17547506" cy="5315570"/>
            <a:chOff x="0" y="0"/>
            <a:chExt cx="4115156" cy="1269529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4115156" cy="1269529"/>
            </a:xfrm>
            <a:custGeom>
              <a:avLst/>
              <a:gdLst/>
              <a:ahLst/>
              <a:cxnLst/>
              <a:rect l="l" t="t" r="r" b="b"/>
              <a:pathLst>
                <a:path w="4115156" h="1269529" extrusionOk="0">
                  <a:moveTo>
                    <a:pt x="22501" y="0"/>
                  </a:moveTo>
                  <a:lnTo>
                    <a:pt x="4092655" y="0"/>
                  </a:lnTo>
                  <a:cubicBezTo>
                    <a:pt x="4105082" y="0"/>
                    <a:pt x="4115156" y="10074"/>
                    <a:pt x="4115156" y="22501"/>
                  </a:cubicBezTo>
                  <a:lnTo>
                    <a:pt x="4115156" y="1247028"/>
                  </a:lnTo>
                  <a:cubicBezTo>
                    <a:pt x="4115156" y="1259455"/>
                    <a:pt x="4105082" y="1269529"/>
                    <a:pt x="4092655" y="1269529"/>
                  </a:cubicBezTo>
                  <a:lnTo>
                    <a:pt x="22501" y="1269529"/>
                  </a:lnTo>
                  <a:cubicBezTo>
                    <a:pt x="16533" y="1269529"/>
                    <a:pt x="10810" y="1267158"/>
                    <a:pt x="6590" y="1262939"/>
                  </a:cubicBezTo>
                  <a:cubicBezTo>
                    <a:pt x="2371" y="1258719"/>
                    <a:pt x="0" y="1252996"/>
                    <a:pt x="0" y="1247028"/>
                  </a:cubicBezTo>
                  <a:lnTo>
                    <a:pt x="0" y="22501"/>
                  </a:lnTo>
                  <a:cubicBezTo>
                    <a:pt x="0" y="10074"/>
                    <a:pt x="10074" y="0"/>
                    <a:pt x="22501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5" name="TextBox 5"/>
            <p:cNvSpPr txBox="1"/>
            <p:nvPr/>
          </p:nvSpPr>
          <p:spPr bwMode="auto">
            <a:xfrm>
              <a:off x="0" y="-28575"/>
              <a:ext cx="4115156" cy="129810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 bwMode="auto">
          <a:xfrm>
            <a:off x="15007713" y="5079366"/>
            <a:ext cx="2907592" cy="901498"/>
            <a:chOff x="0" y="0"/>
            <a:chExt cx="681875" cy="211415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8" name="TextBox 8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 bwMode="auto">
          <a:xfrm>
            <a:off x="15271450" y="5103604"/>
            <a:ext cx="2295298" cy="877260"/>
          </a:xfrm>
          <a:custGeom>
            <a:avLst/>
            <a:gdLst/>
            <a:ahLst/>
            <a:cxnLst/>
            <a:rect l="l" t="t" r="r" b="b"/>
            <a:pathLst>
              <a:path w="2295298" h="877260" extrusionOk="0">
                <a:moveTo>
                  <a:pt x="0" y="0"/>
                </a:moveTo>
                <a:lnTo>
                  <a:pt x="2295298" y="0"/>
                </a:lnTo>
                <a:lnTo>
                  <a:pt x="2295298" y="877259"/>
                </a:lnTo>
                <a:lnTo>
                  <a:pt x="0" y="877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12050" t="14654" r="70160" b="72793"/>
            <a:stretch/>
          </a:blipFill>
        </p:spPr>
      </p:sp>
      <p:grpSp>
        <p:nvGrpSpPr>
          <p:cNvPr id="10" name="Group 10"/>
          <p:cNvGrpSpPr/>
          <p:nvPr/>
        </p:nvGrpSpPr>
        <p:grpSpPr bwMode="auto">
          <a:xfrm>
            <a:off x="4359023" y="5102719"/>
            <a:ext cx="2907592" cy="901498"/>
            <a:chOff x="0" y="0"/>
            <a:chExt cx="681875" cy="211415"/>
          </a:xfrm>
        </p:grpSpPr>
        <p:sp>
          <p:nvSpPr>
            <p:cNvPr id="11" name="Freeform 11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12" name="TextBox 12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 bwMode="auto">
          <a:xfrm>
            <a:off x="5007558" y="5209691"/>
            <a:ext cx="1516130" cy="639488"/>
          </a:xfrm>
          <a:custGeom>
            <a:avLst/>
            <a:gdLst/>
            <a:ahLst/>
            <a:cxnLst/>
            <a:rect l="l" t="t" r="r" b="b"/>
            <a:pathLst>
              <a:path w="1516130" h="639488" extrusionOk="0">
                <a:moveTo>
                  <a:pt x="0" y="0"/>
                </a:moveTo>
                <a:lnTo>
                  <a:pt x="1516130" y="0"/>
                </a:lnTo>
                <a:lnTo>
                  <a:pt x="1516130" y="639488"/>
                </a:lnTo>
                <a:lnTo>
                  <a:pt x="0" y="639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t="29342" b="28478"/>
            <a:stretch/>
          </a:blipFill>
        </p:spPr>
      </p:sp>
      <p:grpSp>
        <p:nvGrpSpPr>
          <p:cNvPr id="14" name="Group 14"/>
          <p:cNvGrpSpPr/>
          <p:nvPr/>
        </p:nvGrpSpPr>
        <p:grpSpPr bwMode="auto">
          <a:xfrm>
            <a:off x="11546588" y="6403258"/>
            <a:ext cx="2907592" cy="901498"/>
            <a:chOff x="0" y="0"/>
            <a:chExt cx="681875" cy="211415"/>
          </a:xfrm>
        </p:grpSpPr>
        <p:sp>
          <p:nvSpPr>
            <p:cNvPr id="15" name="Freeform 15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16" name="TextBox 16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 bwMode="auto">
          <a:xfrm>
            <a:off x="11964000" y="6542321"/>
            <a:ext cx="2048823" cy="606452"/>
          </a:xfrm>
          <a:custGeom>
            <a:avLst/>
            <a:gdLst/>
            <a:ahLst/>
            <a:cxnLst/>
            <a:rect l="l" t="t" r="r" b="b"/>
            <a:pathLst>
              <a:path w="2048823" h="606452" extrusionOk="0">
                <a:moveTo>
                  <a:pt x="0" y="0"/>
                </a:moveTo>
                <a:lnTo>
                  <a:pt x="2048823" y="0"/>
                </a:lnTo>
                <a:lnTo>
                  <a:pt x="2048823" y="606452"/>
                </a:lnTo>
                <a:lnTo>
                  <a:pt x="0" y="6064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grpSp>
        <p:nvGrpSpPr>
          <p:cNvPr id="18" name="Group 18"/>
          <p:cNvGrpSpPr/>
          <p:nvPr/>
        </p:nvGrpSpPr>
        <p:grpSpPr bwMode="auto">
          <a:xfrm>
            <a:off x="7873768" y="2528994"/>
            <a:ext cx="2907592" cy="901498"/>
            <a:chOff x="0" y="0"/>
            <a:chExt cx="681875" cy="211415"/>
          </a:xfrm>
        </p:grpSpPr>
        <p:sp>
          <p:nvSpPr>
            <p:cNvPr id="19" name="Freeform 19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20" name="TextBox 20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 bwMode="auto">
          <a:xfrm>
            <a:off x="8000823" y="2581505"/>
            <a:ext cx="2677429" cy="796477"/>
          </a:xfrm>
          <a:custGeom>
            <a:avLst/>
            <a:gdLst/>
            <a:ahLst/>
            <a:cxnLst/>
            <a:rect l="l" t="t" r="r" b="b"/>
            <a:pathLst>
              <a:path w="2677429" h="796477" extrusionOk="0">
                <a:moveTo>
                  <a:pt x="0" y="0"/>
                </a:moveTo>
                <a:lnTo>
                  <a:pt x="2677429" y="0"/>
                </a:lnTo>
                <a:lnTo>
                  <a:pt x="2677429" y="796477"/>
                </a:lnTo>
                <a:lnTo>
                  <a:pt x="0" y="7964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 b="46"/>
            <a:stretch/>
          </a:blipFill>
        </p:spPr>
      </p:sp>
      <p:grpSp>
        <p:nvGrpSpPr>
          <p:cNvPr id="22" name="Group 22"/>
          <p:cNvGrpSpPr/>
          <p:nvPr/>
        </p:nvGrpSpPr>
        <p:grpSpPr bwMode="auto">
          <a:xfrm>
            <a:off x="11419535" y="2473807"/>
            <a:ext cx="2907592" cy="901498"/>
            <a:chOff x="0" y="0"/>
            <a:chExt cx="681875" cy="211415"/>
          </a:xfrm>
        </p:grpSpPr>
        <p:sp>
          <p:nvSpPr>
            <p:cNvPr id="23" name="Freeform 23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24" name="TextBox 24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 bwMode="auto">
          <a:xfrm>
            <a:off x="11546588" y="2564526"/>
            <a:ext cx="2677430" cy="723464"/>
          </a:xfrm>
          <a:custGeom>
            <a:avLst/>
            <a:gdLst/>
            <a:ahLst/>
            <a:cxnLst/>
            <a:rect l="l" t="t" r="r" b="b"/>
            <a:pathLst>
              <a:path w="2677431" h="723464" extrusionOk="0">
                <a:moveTo>
                  <a:pt x="0" y="0"/>
                </a:moveTo>
                <a:lnTo>
                  <a:pt x="2677431" y="0"/>
                </a:lnTo>
                <a:lnTo>
                  <a:pt x="2677431" y="723464"/>
                </a:lnTo>
                <a:lnTo>
                  <a:pt x="0" y="7234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 t="7765" b="7765"/>
            <a:stretch/>
          </a:blipFill>
        </p:spPr>
      </p:sp>
      <p:grpSp>
        <p:nvGrpSpPr>
          <p:cNvPr id="26" name="Group 26"/>
          <p:cNvGrpSpPr/>
          <p:nvPr/>
        </p:nvGrpSpPr>
        <p:grpSpPr bwMode="auto">
          <a:xfrm>
            <a:off x="14965303" y="6390438"/>
            <a:ext cx="2907592" cy="901498"/>
            <a:chOff x="0" y="0"/>
            <a:chExt cx="681875" cy="211415"/>
          </a:xfrm>
        </p:grpSpPr>
        <p:sp>
          <p:nvSpPr>
            <p:cNvPr id="27" name="Freeform 27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28" name="TextBox 28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 bwMode="auto">
          <a:xfrm>
            <a:off x="15805213" y="6408989"/>
            <a:ext cx="1227771" cy="821396"/>
          </a:xfrm>
          <a:custGeom>
            <a:avLst/>
            <a:gdLst/>
            <a:ahLst/>
            <a:cxnLst/>
            <a:rect l="l" t="t" r="r" b="b"/>
            <a:pathLst>
              <a:path w="1227771" h="821396" extrusionOk="0">
                <a:moveTo>
                  <a:pt x="0" y="0"/>
                </a:moveTo>
                <a:lnTo>
                  <a:pt x="1227771" y="0"/>
                </a:lnTo>
                <a:lnTo>
                  <a:pt x="1227771" y="821396"/>
                </a:lnTo>
                <a:lnTo>
                  <a:pt x="0" y="8213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/>
          </a:blipFill>
        </p:spPr>
      </p:sp>
      <p:grpSp>
        <p:nvGrpSpPr>
          <p:cNvPr id="30" name="Group 30"/>
          <p:cNvGrpSpPr/>
          <p:nvPr/>
        </p:nvGrpSpPr>
        <p:grpSpPr bwMode="auto">
          <a:xfrm>
            <a:off x="15010160" y="3766891"/>
            <a:ext cx="2907592" cy="901498"/>
            <a:chOff x="0" y="0"/>
            <a:chExt cx="681875" cy="211415"/>
          </a:xfrm>
        </p:grpSpPr>
        <p:sp>
          <p:nvSpPr>
            <p:cNvPr id="31" name="Freeform 31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32" name="TextBox 32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 bwMode="auto">
          <a:xfrm>
            <a:off x="15752733" y="3808014"/>
            <a:ext cx="1422447" cy="819250"/>
          </a:xfrm>
          <a:custGeom>
            <a:avLst/>
            <a:gdLst/>
            <a:ahLst/>
            <a:cxnLst/>
            <a:rect l="l" t="t" r="r" b="b"/>
            <a:pathLst>
              <a:path w="1422447" h="819250" extrusionOk="0">
                <a:moveTo>
                  <a:pt x="0" y="0"/>
                </a:moveTo>
                <a:lnTo>
                  <a:pt x="1422447" y="0"/>
                </a:lnTo>
                <a:lnTo>
                  <a:pt x="1422447" y="819250"/>
                </a:lnTo>
                <a:lnTo>
                  <a:pt x="0" y="8192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rcRect l="8241" t="14816" r="8741" b="17638"/>
            <a:stretch/>
          </a:blipFill>
        </p:spPr>
      </p:sp>
      <p:grpSp>
        <p:nvGrpSpPr>
          <p:cNvPr id="34" name="Group 34"/>
          <p:cNvGrpSpPr/>
          <p:nvPr/>
        </p:nvGrpSpPr>
        <p:grpSpPr bwMode="auto">
          <a:xfrm>
            <a:off x="822780" y="5039864"/>
            <a:ext cx="2907592" cy="901498"/>
            <a:chOff x="0" y="0"/>
            <a:chExt cx="681875" cy="211415"/>
          </a:xfrm>
        </p:grpSpPr>
        <p:sp>
          <p:nvSpPr>
            <p:cNvPr id="35" name="Freeform 35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36" name="TextBox 36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 bwMode="auto">
          <a:xfrm>
            <a:off x="1430795" y="5181771"/>
            <a:ext cx="1691562" cy="666231"/>
          </a:xfrm>
          <a:custGeom>
            <a:avLst/>
            <a:gdLst/>
            <a:ahLst/>
            <a:cxnLst/>
            <a:rect l="l" t="t" r="r" b="b"/>
            <a:pathLst>
              <a:path w="1691562" h="666231" extrusionOk="0">
                <a:moveTo>
                  <a:pt x="0" y="0"/>
                </a:moveTo>
                <a:lnTo>
                  <a:pt x="1691562" y="0"/>
                </a:lnTo>
                <a:lnTo>
                  <a:pt x="1691562" y="666231"/>
                </a:lnTo>
                <a:lnTo>
                  <a:pt x="0" y="6662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/>
          </a:blipFill>
        </p:spPr>
      </p:sp>
      <p:grpSp>
        <p:nvGrpSpPr>
          <p:cNvPr id="38" name="Group 38"/>
          <p:cNvGrpSpPr/>
          <p:nvPr/>
        </p:nvGrpSpPr>
        <p:grpSpPr bwMode="auto">
          <a:xfrm>
            <a:off x="7895265" y="3831369"/>
            <a:ext cx="2907592" cy="901498"/>
            <a:chOff x="0" y="0"/>
            <a:chExt cx="681875" cy="211415"/>
          </a:xfrm>
        </p:grpSpPr>
        <p:sp>
          <p:nvSpPr>
            <p:cNvPr id="39" name="Freeform 39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40" name="TextBox 40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 bwMode="auto">
          <a:xfrm>
            <a:off x="8331526" y="3900913"/>
            <a:ext cx="1940680" cy="762410"/>
          </a:xfrm>
          <a:custGeom>
            <a:avLst/>
            <a:gdLst/>
            <a:ahLst/>
            <a:cxnLst/>
            <a:rect l="l" t="t" r="r" b="b"/>
            <a:pathLst>
              <a:path w="1940680" h="762410" extrusionOk="0">
                <a:moveTo>
                  <a:pt x="0" y="0"/>
                </a:moveTo>
                <a:lnTo>
                  <a:pt x="1940679" y="0"/>
                </a:lnTo>
                <a:lnTo>
                  <a:pt x="1940679" y="762410"/>
                </a:lnTo>
                <a:lnTo>
                  <a:pt x="0" y="7624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/>
          </a:blipFill>
        </p:spPr>
      </p:sp>
      <p:grpSp>
        <p:nvGrpSpPr>
          <p:cNvPr id="42" name="Group 42"/>
          <p:cNvGrpSpPr/>
          <p:nvPr/>
        </p:nvGrpSpPr>
        <p:grpSpPr bwMode="auto">
          <a:xfrm>
            <a:off x="14965303" y="2528994"/>
            <a:ext cx="2907592" cy="901498"/>
            <a:chOff x="0" y="0"/>
            <a:chExt cx="681875" cy="211415"/>
          </a:xfrm>
        </p:grpSpPr>
        <p:sp>
          <p:nvSpPr>
            <p:cNvPr id="43" name="Freeform 43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44" name="TextBox 44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 bwMode="auto">
          <a:xfrm>
            <a:off x="15888576" y="2548630"/>
            <a:ext cx="1061046" cy="881862"/>
          </a:xfrm>
          <a:custGeom>
            <a:avLst/>
            <a:gdLst/>
            <a:ahLst/>
            <a:cxnLst/>
            <a:rect l="l" t="t" r="r" b="b"/>
            <a:pathLst>
              <a:path w="1061046" h="881862" extrusionOk="0">
                <a:moveTo>
                  <a:pt x="0" y="0"/>
                </a:moveTo>
                <a:lnTo>
                  <a:pt x="1061046" y="0"/>
                </a:lnTo>
                <a:lnTo>
                  <a:pt x="1061046" y="881862"/>
                </a:lnTo>
                <a:lnTo>
                  <a:pt x="0" y="8818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rcRect r="222"/>
            <a:stretch/>
          </a:blipFill>
        </p:spPr>
      </p:sp>
      <p:grpSp>
        <p:nvGrpSpPr>
          <p:cNvPr id="46" name="Group 46"/>
          <p:cNvGrpSpPr/>
          <p:nvPr/>
        </p:nvGrpSpPr>
        <p:grpSpPr bwMode="auto">
          <a:xfrm>
            <a:off x="11431508" y="3779711"/>
            <a:ext cx="2907592" cy="901498"/>
            <a:chOff x="0" y="0"/>
            <a:chExt cx="681875" cy="211415"/>
          </a:xfrm>
        </p:grpSpPr>
        <p:sp>
          <p:nvSpPr>
            <p:cNvPr id="47" name="Freeform 47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48" name="TextBox 48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 bwMode="auto">
          <a:xfrm>
            <a:off x="11688881" y="3981205"/>
            <a:ext cx="2392846" cy="498510"/>
          </a:xfrm>
          <a:custGeom>
            <a:avLst/>
            <a:gdLst/>
            <a:ahLst/>
            <a:cxnLst/>
            <a:rect l="l" t="t" r="r" b="b"/>
            <a:pathLst>
              <a:path w="2392846" h="498510" extrusionOk="0">
                <a:moveTo>
                  <a:pt x="0" y="0"/>
                </a:moveTo>
                <a:lnTo>
                  <a:pt x="2392846" y="0"/>
                </a:lnTo>
                <a:lnTo>
                  <a:pt x="2392846" y="498510"/>
                </a:lnTo>
                <a:lnTo>
                  <a:pt x="0" y="4985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rcRect l="175" r="175"/>
            <a:stretch/>
          </a:blipFill>
        </p:spPr>
      </p:sp>
      <p:grpSp>
        <p:nvGrpSpPr>
          <p:cNvPr id="50" name="Group 50"/>
          <p:cNvGrpSpPr/>
          <p:nvPr/>
        </p:nvGrpSpPr>
        <p:grpSpPr bwMode="auto">
          <a:xfrm>
            <a:off x="7895265" y="5128615"/>
            <a:ext cx="2907592" cy="901498"/>
            <a:chOff x="0" y="0"/>
            <a:chExt cx="681875" cy="211415"/>
          </a:xfrm>
        </p:grpSpPr>
        <p:sp>
          <p:nvSpPr>
            <p:cNvPr id="51" name="Freeform 51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52" name="TextBox 52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 bwMode="auto">
          <a:xfrm>
            <a:off x="8124966" y="5268986"/>
            <a:ext cx="2472135" cy="592084"/>
          </a:xfrm>
          <a:custGeom>
            <a:avLst/>
            <a:gdLst/>
            <a:ahLst/>
            <a:cxnLst/>
            <a:rect l="l" t="t" r="r" b="b"/>
            <a:pathLst>
              <a:path w="2472135" h="592084" extrusionOk="0">
                <a:moveTo>
                  <a:pt x="0" y="0"/>
                </a:moveTo>
                <a:lnTo>
                  <a:pt x="2472135" y="0"/>
                </a:lnTo>
                <a:lnTo>
                  <a:pt x="2472135" y="592084"/>
                </a:lnTo>
                <a:lnTo>
                  <a:pt x="0" y="5920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 l="165" r="165"/>
            <a:stretch/>
          </a:blipFill>
        </p:spPr>
      </p:sp>
      <p:grpSp>
        <p:nvGrpSpPr>
          <p:cNvPr id="54" name="Group 54"/>
          <p:cNvGrpSpPr/>
          <p:nvPr/>
        </p:nvGrpSpPr>
        <p:grpSpPr bwMode="auto">
          <a:xfrm>
            <a:off x="4359023" y="3831369"/>
            <a:ext cx="2907592" cy="901498"/>
            <a:chOff x="0" y="0"/>
            <a:chExt cx="681875" cy="211415"/>
          </a:xfrm>
        </p:grpSpPr>
        <p:sp>
          <p:nvSpPr>
            <p:cNvPr id="55" name="Freeform 55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56" name="TextBox 56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57" name="Freeform 57"/>
          <p:cNvSpPr/>
          <p:nvPr/>
        </p:nvSpPr>
        <p:spPr bwMode="auto">
          <a:xfrm>
            <a:off x="4713688" y="3922799"/>
            <a:ext cx="2198263" cy="689966"/>
          </a:xfrm>
          <a:custGeom>
            <a:avLst/>
            <a:gdLst/>
            <a:ahLst/>
            <a:cxnLst/>
            <a:rect l="l" t="t" r="r" b="b"/>
            <a:pathLst>
              <a:path w="2198263" h="689966" extrusionOk="0">
                <a:moveTo>
                  <a:pt x="0" y="0"/>
                </a:moveTo>
                <a:lnTo>
                  <a:pt x="2198262" y="0"/>
                </a:lnTo>
                <a:lnTo>
                  <a:pt x="2198262" y="689966"/>
                </a:lnTo>
                <a:lnTo>
                  <a:pt x="0" y="68996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/>
          </a:blipFill>
        </p:spPr>
      </p:sp>
      <p:sp>
        <p:nvSpPr>
          <p:cNvPr id="58" name="Freeform 58"/>
          <p:cNvSpPr/>
          <p:nvPr/>
        </p:nvSpPr>
        <p:spPr bwMode="auto">
          <a:xfrm>
            <a:off x="997576" y="2589879"/>
            <a:ext cx="2732796" cy="680156"/>
          </a:xfrm>
          <a:custGeom>
            <a:avLst/>
            <a:gdLst/>
            <a:ahLst/>
            <a:cxnLst/>
            <a:rect l="l" t="t" r="r" b="b"/>
            <a:pathLst>
              <a:path w="2732796" h="680156" extrusionOk="0">
                <a:moveTo>
                  <a:pt x="0" y="0"/>
                </a:moveTo>
                <a:lnTo>
                  <a:pt x="2732797" y="0"/>
                </a:lnTo>
                <a:lnTo>
                  <a:pt x="2732797" y="680156"/>
                </a:lnTo>
                <a:lnTo>
                  <a:pt x="0" y="6801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rcRect l="32" r="32"/>
            <a:stretch/>
          </a:blipFill>
        </p:spPr>
      </p:sp>
      <p:grpSp>
        <p:nvGrpSpPr>
          <p:cNvPr id="59" name="Group 59"/>
          <p:cNvGrpSpPr/>
          <p:nvPr/>
        </p:nvGrpSpPr>
        <p:grpSpPr bwMode="auto">
          <a:xfrm>
            <a:off x="4328000" y="2528994"/>
            <a:ext cx="2907592" cy="901498"/>
            <a:chOff x="0" y="0"/>
            <a:chExt cx="681875" cy="211415"/>
          </a:xfrm>
        </p:grpSpPr>
        <p:sp>
          <p:nvSpPr>
            <p:cNvPr id="60" name="Freeform 60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61" name="TextBox 61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62" name="Freeform 62"/>
          <p:cNvSpPr/>
          <p:nvPr/>
        </p:nvSpPr>
        <p:spPr bwMode="auto">
          <a:xfrm>
            <a:off x="4764261" y="2622513"/>
            <a:ext cx="2035071" cy="647522"/>
          </a:xfrm>
          <a:custGeom>
            <a:avLst/>
            <a:gdLst/>
            <a:ahLst/>
            <a:cxnLst/>
            <a:rect l="l" t="t" r="r" b="b"/>
            <a:pathLst>
              <a:path w="2035071" h="647522" extrusionOk="0">
                <a:moveTo>
                  <a:pt x="0" y="0"/>
                </a:moveTo>
                <a:lnTo>
                  <a:pt x="2035071" y="0"/>
                </a:lnTo>
                <a:lnTo>
                  <a:pt x="2035071" y="647522"/>
                </a:lnTo>
                <a:lnTo>
                  <a:pt x="0" y="64752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rcRect b="1440"/>
            <a:stretch/>
          </a:blipFill>
        </p:spPr>
      </p:sp>
      <p:grpSp>
        <p:nvGrpSpPr>
          <p:cNvPr id="63" name="Group 63"/>
          <p:cNvGrpSpPr/>
          <p:nvPr/>
        </p:nvGrpSpPr>
        <p:grpSpPr bwMode="auto">
          <a:xfrm>
            <a:off x="11471900" y="5092185"/>
            <a:ext cx="2907592" cy="901498"/>
            <a:chOff x="0" y="0"/>
            <a:chExt cx="681875" cy="211415"/>
          </a:xfrm>
        </p:grpSpPr>
        <p:sp>
          <p:nvSpPr>
            <p:cNvPr id="64" name="Freeform 64"/>
            <p:cNvSpPr/>
            <p:nvPr/>
          </p:nvSpPr>
          <p:spPr bwMode="auto">
            <a:xfrm>
              <a:off x="0" y="0"/>
              <a:ext cx="681875" cy="211415"/>
            </a:xfrm>
            <a:custGeom>
              <a:avLst/>
              <a:gdLst/>
              <a:ahLst/>
              <a:cxnLst/>
              <a:rect l="l" t="t" r="r" b="b"/>
              <a:pathLst>
                <a:path w="681875" h="211415" extrusionOk="0">
                  <a:moveTo>
                    <a:pt x="105707" y="0"/>
                  </a:moveTo>
                  <a:lnTo>
                    <a:pt x="576167" y="0"/>
                  </a:lnTo>
                  <a:cubicBezTo>
                    <a:pt x="634548" y="0"/>
                    <a:pt x="681875" y="47327"/>
                    <a:pt x="681875" y="105707"/>
                  </a:cubicBezTo>
                  <a:lnTo>
                    <a:pt x="681875" y="105707"/>
                  </a:lnTo>
                  <a:cubicBezTo>
                    <a:pt x="681875" y="164088"/>
                    <a:pt x="634548" y="211415"/>
                    <a:pt x="576167" y="211415"/>
                  </a:cubicBezTo>
                  <a:lnTo>
                    <a:pt x="105707" y="211415"/>
                  </a:lnTo>
                  <a:cubicBezTo>
                    <a:pt x="47327" y="211415"/>
                    <a:pt x="0" y="164088"/>
                    <a:pt x="0" y="105707"/>
                  </a:cubicBezTo>
                  <a:lnTo>
                    <a:pt x="0" y="105707"/>
                  </a:lnTo>
                  <a:cubicBezTo>
                    <a:pt x="0" y="47327"/>
                    <a:pt x="47327" y="0"/>
                    <a:pt x="105707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65" name="TextBox 65"/>
            <p:cNvSpPr txBox="1"/>
            <p:nvPr/>
          </p:nvSpPr>
          <p:spPr bwMode="auto">
            <a:xfrm>
              <a:off x="0" y="-28575"/>
              <a:ext cx="681875" cy="23999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66" name="Freeform 66"/>
          <p:cNvSpPr/>
          <p:nvPr/>
        </p:nvSpPr>
        <p:spPr bwMode="auto">
          <a:xfrm>
            <a:off x="11649680" y="5321341"/>
            <a:ext cx="2552033" cy="443187"/>
          </a:xfrm>
          <a:custGeom>
            <a:avLst/>
            <a:gdLst/>
            <a:ahLst/>
            <a:cxnLst/>
            <a:rect l="l" t="t" r="r" b="b"/>
            <a:pathLst>
              <a:path w="2552033" h="443187" extrusionOk="0">
                <a:moveTo>
                  <a:pt x="0" y="0"/>
                </a:moveTo>
                <a:lnTo>
                  <a:pt x="2552033" y="0"/>
                </a:lnTo>
                <a:lnTo>
                  <a:pt x="2552033" y="443187"/>
                </a:lnTo>
                <a:lnTo>
                  <a:pt x="0" y="44318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rcRect r="335"/>
            <a:stretch/>
          </a:blipFill>
        </p:spPr>
      </p:sp>
      <p:sp>
        <p:nvSpPr>
          <p:cNvPr id="67" name="Freeform 67"/>
          <p:cNvSpPr/>
          <p:nvPr/>
        </p:nvSpPr>
        <p:spPr bwMode="auto">
          <a:xfrm>
            <a:off x="180857" y="175818"/>
            <a:ext cx="4097814" cy="1547220"/>
          </a:xfrm>
          <a:custGeom>
            <a:avLst/>
            <a:gdLst/>
            <a:ahLst/>
            <a:cxnLst/>
            <a:rect l="l" t="t" r="r" b="b"/>
            <a:pathLst>
              <a:path w="4097814" h="1547220" extrusionOk="0">
                <a:moveTo>
                  <a:pt x="0" y="0"/>
                </a:moveTo>
                <a:lnTo>
                  <a:pt x="4097814" y="0"/>
                </a:lnTo>
                <a:lnTo>
                  <a:pt x="4097814" y="1547220"/>
                </a:lnTo>
                <a:lnTo>
                  <a:pt x="0" y="154722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/>
          </a:blipFill>
        </p:spPr>
      </p:sp>
      <p:sp>
        <p:nvSpPr>
          <p:cNvPr id="68" name="Freeform 68"/>
          <p:cNvSpPr/>
          <p:nvPr/>
        </p:nvSpPr>
        <p:spPr bwMode="auto">
          <a:xfrm>
            <a:off x="1125736" y="3831369"/>
            <a:ext cx="2228941" cy="790826"/>
          </a:xfrm>
          <a:custGeom>
            <a:avLst/>
            <a:gdLst/>
            <a:ahLst/>
            <a:cxnLst/>
            <a:rect l="l" t="t" r="r" b="b"/>
            <a:pathLst>
              <a:path w="2228941" h="790827" extrusionOk="0">
                <a:moveTo>
                  <a:pt x="0" y="0"/>
                </a:moveTo>
                <a:lnTo>
                  <a:pt x="2228941" y="0"/>
                </a:lnTo>
                <a:lnTo>
                  <a:pt x="2228941" y="790827"/>
                </a:lnTo>
                <a:lnTo>
                  <a:pt x="0" y="79082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rcRect t="88" b="88"/>
            <a:stretch/>
          </a:blipFill>
        </p:spPr>
      </p:sp>
      <p:sp>
        <p:nvSpPr>
          <p:cNvPr id="69" name="Freeform 69"/>
          <p:cNvSpPr/>
          <p:nvPr/>
        </p:nvSpPr>
        <p:spPr bwMode="auto">
          <a:xfrm>
            <a:off x="1028700" y="6327576"/>
            <a:ext cx="2701673" cy="902809"/>
          </a:xfrm>
          <a:custGeom>
            <a:avLst/>
            <a:gdLst/>
            <a:ahLst/>
            <a:cxnLst/>
            <a:rect l="l" t="t" r="r" b="b"/>
            <a:pathLst>
              <a:path w="2701673" h="902809" extrusionOk="0">
                <a:moveTo>
                  <a:pt x="0" y="0"/>
                </a:moveTo>
                <a:lnTo>
                  <a:pt x="2701673" y="0"/>
                </a:lnTo>
                <a:lnTo>
                  <a:pt x="2701673" y="902809"/>
                </a:lnTo>
                <a:lnTo>
                  <a:pt x="0" y="90280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/>
          </a:blipFill>
        </p:spPr>
      </p:sp>
      <p:sp>
        <p:nvSpPr>
          <p:cNvPr id="70" name="Freeform 70"/>
          <p:cNvSpPr/>
          <p:nvPr/>
        </p:nvSpPr>
        <p:spPr bwMode="auto">
          <a:xfrm>
            <a:off x="8411004" y="6131655"/>
            <a:ext cx="1781723" cy="1098729"/>
          </a:xfrm>
          <a:custGeom>
            <a:avLst/>
            <a:gdLst/>
            <a:ahLst/>
            <a:cxnLst/>
            <a:rect l="l" t="t" r="r" b="b"/>
            <a:pathLst>
              <a:path w="1781723" h="1098729" extrusionOk="0">
                <a:moveTo>
                  <a:pt x="0" y="0"/>
                </a:moveTo>
                <a:lnTo>
                  <a:pt x="1781723" y="0"/>
                </a:lnTo>
                <a:lnTo>
                  <a:pt x="1781723" y="1098729"/>
                </a:lnTo>
                <a:lnTo>
                  <a:pt x="0" y="109872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/>
          </a:blipFill>
        </p:spPr>
      </p:sp>
      <p:sp>
        <p:nvSpPr>
          <p:cNvPr id="71" name="Freeform 71"/>
          <p:cNvSpPr/>
          <p:nvPr/>
        </p:nvSpPr>
        <p:spPr bwMode="auto">
          <a:xfrm>
            <a:off x="4288712" y="5939891"/>
            <a:ext cx="2986170" cy="1678178"/>
          </a:xfrm>
          <a:custGeom>
            <a:avLst/>
            <a:gdLst/>
            <a:ahLst/>
            <a:cxnLst/>
            <a:rect l="l" t="t" r="r" b="b"/>
            <a:pathLst>
              <a:path w="2986170" h="1678178" extrusionOk="0">
                <a:moveTo>
                  <a:pt x="0" y="0"/>
                </a:moveTo>
                <a:lnTo>
                  <a:pt x="2986169" y="0"/>
                </a:lnTo>
                <a:lnTo>
                  <a:pt x="2986169" y="1678178"/>
                </a:lnTo>
                <a:lnTo>
                  <a:pt x="0" y="167817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/>
          </a:blipFill>
        </p:spPr>
      </p:sp>
      <p:grpSp>
        <p:nvGrpSpPr>
          <p:cNvPr id="72" name="Group 72"/>
          <p:cNvGrpSpPr/>
          <p:nvPr/>
        </p:nvGrpSpPr>
        <p:grpSpPr bwMode="auto">
          <a:xfrm>
            <a:off x="0" y="8796193"/>
            <a:ext cx="18288000" cy="1059583"/>
            <a:chOff x="0" y="0"/>
            <a:chExt cx="5121573" cy="279067"/>
          </a:xfrm>
        </p:grpSpPr>
        <p:sp>
          <p:nvSpPr>
            <p:cNvPr id="73" name="Freeform 73"/>
            <p:cNvSpPr/>
            <p:nvPr/>
          </p:nvSpPr>
          <p:spPr bwMode="auto">
            <a:xfrm>
              <a:off x="0" y="0"/>
              <a:ext cx="5121573" cy="279067"/>
            </a:xfrm>
            <a:custGeom>
              <a:avLst/>
              <a:gdLst/>
              <a:ahLst/>
              <a:cxnLst/>
              <a:rect l="l" t="t" r="r" b="b"/>
              <a:pathLst>
                <a:path w="5121573" h="279067" extrusionOk="0">
                  <a:moveTo>
                    <a:pt x="20304" y="0"/>
                  </a:moveTo>
                  <a:lnTo>
                    <a:pt x="5101268" y="0"/>
                  </a:lnTo>
                  <a:cubicBezTo>
                    <a:pt x="5112482" y="0"/>
                    <a:pt x="5121573" y="9091"/>
                    <a:pt x="5121573" y="20304"/>
                  </a:cubicBezTo>
                  <a:lnTo>
                    <a:pt x="5121573" y="258763"/>
                  </a:lnTo>
                  <a:cubicBezTo>
                    <a:pt x="5121573" y="264148"/>
                    <a:pt x="5119434" y="269312"/>
                    <a:pt x="5115626" y="273120"/>
                  </a:cubicBezTo>
                  <a:cubicBezTo>
                    <a:pt x="5111818" y="276928"/>
                    <a:pt x="5106653" y="279067"/>
                    <a:pt x="5101268" y="279067"/>
                  </a:cubicBezTo>
                  <a:lnTo>
                    <a:pt x="20304" y="279067"/>
                  </a:lnTo>
                  <a:cubicBezTo>
                    <a:pt x="9091" y="279067"/>
                    <a:pt x="0" y="269977"/>
                    <a:pt x="0" y="258763"/>
                  </a:cubicBezTo>
                  <a:lnTo>
                    <a:pt x="0" y="20304"/>
                  </a:lnTo>
                  <a:cubicBezTo>
                    <a:pt x="0" y="9091"/>
                    <a:pt x="9091" y="0"/>
                    <a:pt x="2030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4" name="TextBox 74"/>
            <p:cNvSpPr txBox="1"/>
            <p:nvPr/>
          </p:nvSpPr>
          <p:spPr bwMode="auto">
            <a:xfrm>
              <a:off x="0" y="-28575"/>
              <a:ext cx="5121573" cy="30764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75" name="Freeform 75"/>
          <p:cNvSpPr/>
          <p:nvPr/>
        </p:nvSpPr>
        <p:spPr bwMode="auto">
          <a:xfrm>
            <a:off x="4713688" y="9061669"/>
            <a:ext cx="2261477" cy="571187"/>
          </a:xfrm>
          <a:custGeom>
            <a:avLst/>
            <a:gdLst/>
            <a:ahLst/>
            <a:cxnLst/>
            <a:rect l="l" t="t" r="r" b="b"/>
            <a:pathLst>
              <a:path w="2261477" h="571187" extrusionOk="0">
                <a:moveTo>
                  <a:pt x="0" y="0"/>
                </a:moveTo>
                <a:lnTo>
                  <a:pt x="2261477" y="0"/>
                </a:lnTo>
                <a:lnTo>
                  <a:pt x="2261477" y="571188"/>
                </a:lnTo>
                <a:lnTo>
                  <a:pt x="0" y="57118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rcRect t="37803" b="36938"/>
            <a:stretch/>
          </a:blipFill>
        </p:spPr>
      </p:sp>
      <p:sp>
        <p:nvSpPr>
          <p:cNvPr id="77" name="Freeform 77"/>
          <p:cNvSpPr/>
          <p:nvPr/>
        </p:nvSpPr>
        <p:spPr bwMode="auto">
          <a:xfrm>
            <a:off x="7044460" y="9130586"/>
            <a:ext cx="3567790" cy="458503"/>
          </a:xfrm>
          <a:custGeom>
            <a:avLst/>
            <a:gdLst/>
            <a:ahLst/>
            <a:cxnLst/>
            <a:rect l="l" t="t" r="r" b="b"/>
            <a:pathLst>
              <a:path w="3567790" h="458503" extrusionOk="0">
                <a:moveTo>
                  <a:pt x="0" y="0"/>
                </a:moveTo>
                <a:lnTo>
                  <a:pt x="3567790" y="0"/>
                </a:lnTo>
                <a:lnTo>
                  <a:pt x="3567790" y="458503"/>
                </a:lnTo>
                <a:lnTo>
                  <a:pt x="0" y="458503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rcRect t="39415" b="41307"/>
            <a:stretch/>
          </a:blipFill>
        </p:spPr>
      </p:sp>
      <p:sp>
        <p:nvSpPr>
          <p:cNvPr id="78" name="Freeform 78"/>
          <p:cNvSpPr/>
          <p:nvPr/>
        </p:nvSpPr>
        <p:spPr bwMode="auto">
          <a:xfrm>
            <a:off x="10780721" y="9131471"/>
            <a:ext cx="1531733" cy="577539"/>
          </a:xfrm>
          <a:custGeom>
            <a:avLst/>
            <a:gdLst/>
            <a:ahLst/>
            <a:cxnLst/>
            <a:rect l="l" t="t" r="r" b="b"/>
            <a:pathLst>
              <a:path w="1531733" h="577539" extrusionOk="0">
                <a:moveTo>
                  <a:pt x="0" y="0"/>
                </a:moveTo>
                <a:lnTo>
                  <a:pt x="1531733" y="0"/>
                </a:lnTo>
                <a:lnTo>
                  <a:pt x="1531733" y="577539"/>
                </a:lnTo>
                <a:lnTo>
                  <a:pt x="0" y="57753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/>
          </a:blipFill>
        </p:spPr>
      </p:sp>
      <p:sp>
        <p:nvSpPr>
          <p:cNvPr id="85" name="TextBox 85"/>
          <p:cNvSpPr txBox="1"/>
          <p:nvPr/>
        </p:nvSpPr>
        <p:spPr bwMode="auto">
          <a:xfrm>
            <a:off x="1543540" y="1723601"/>
            <a:ext cx="7158650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  <a:defRPr/>
            </a:pPr>
            <a:r>
              <a:rPr lang="en-US" sz="3000" dirty="0" err="1">
                <a:solidFill>
                  <a:srgbClr val="FFFFFF"/>
                </a:solidFill>
                <a:latin typeface="Raleway Bold"/>
              </a:rPr>
              <a:t>Опыт</a:t>
            </a:r>
            <a:r>
              <a:rPr lang="en-US" sz="3000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aleway Bold"/>
              </a:rPr>
              <a:t>реализации</a:t>
            </a:r>
            <a:r>
              <a:rPr lang="en-US" sz="3000" dirty="0">
                <a:solidFill>
                  <a:srgbClr val="FFFFFF"/>
                </a:solidFill>
                <a:latin typeface="Raleway Bold"/>
              </a:rPr>
              <a:t> HR и ERP-</a:t>
            </a:r>
            <a:r>
              <a:rPr lang="en-US" sz="3000" dirty="0" err="1">
                <a:solidFill>
                  <a:srgbClr val="FFFFFF"/>
                </a:solidFill>
                <a:latin typeface="Raleway Bold"/>
              </a:rPr>
              <a:t>проектов</a:t>
            </a:r>
            <a:r>
              <a:rPr lang="en-US" sz="3000" dirty="0">
                <a:solidFill>
                  <a:srgbClr val="FFFFFF"/>
                </a:solidFill>
                <a:latin typeface="Raleway Bold"/>
              </a:rPr>
              <a:t>:</a:t>
            </a:r>
            <a:endParaRPr dirty="0"/>
          </a:p>
        </p:txBody>
      </p:sp>
      <p:sp>
        <p:nvSpPr>
          <p:cNvPr id="86" name="TextBox 86"/>
          <p:cNvSpPr txBox="1"/>
          <p:nvPr/>
        </p:nvSpPr>
        <p:spPr bwMode="auto">
          <a:xfrm>
            <a:off x="1491724" y="8083723"/>
            <a:ext cx="3364032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 Bold"/>
              </a:rPr>
              <a:t>Наши партнеры:</a:t>
            </a:r>
            <a:endParaRPr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29AE25C-47B4-4970-8CD5-9A021E5466C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786" y="8973434"/>
            <a:ext cx="2565664" cy="723493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D5F2A1D5-3CC2-402A-82EC-738BE4B2237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7" y="8342913"/>
            <a:ext cx="3211864" cy="21385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ADF9CC49-37A4-4133-BEE0-095B99F14EF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80" y="8855227"/>
            <a:ext cx="1602882" cy="137869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48E6C78-16EE-4823-ABDD-FC8A6957080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760" y="8932714"/>
            <a:ext cx="2472135" cy="8542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425107" y="264342"/>
            <a:ext cx="3990696" cy="1506775"/>
          </a:xfrm>
          <a:custGeom>
            <a:avLst/>
            <a:gdLst/>
            <a:ahLst/>
            <a:cxnLst/>
            <a:rect l="l" t="t" r="r" b="b"/>
            <a:pathLst>
              <a:path w="3990696" h="1506775" extrusionOk="0">
                <a:moveTo>
                  <a:pt x="0" y="0"/>
                </a:moveTo>
                <a:lnTo>
                  <a:pt x="3990696" y="0"/>
                </a:lnTo>
                <a:lnTo>
                  <a:pt x="3990696" y="1506775"/>
                </a:lnTo>
                <a:lnTo>
                  <a:pt x="0" y="15067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1028700" y="3915633"/>
            <a:ext cx="506248" cy="506248"/>
          </a:xfrm>
          <a:custGeom>
            <a:avLst/>
            <a:gdLst/>
            <a:ahLst/>
            <a:cxnLst/>
            <a:rect l="l" t="t" r="r" b="b"/>
            <a:pathLst>
              <a:path w="506248" h="506248" extrusionOk="0">
                <a:moveTo>
                  <a:pt x="0" y="0"/>
                </a:moveTo>
                <a:lnTo>
                  <a:pt x="506248" y="0"/>
                </a:lnTo>
                <a:lnTo>
                  <a:pt x="506248" y="506248"/>
                </a:lnTo>
                <a:lnTo>
                  <a:pt x="0" y="506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5" name="Freeform 5"/>
          <p:cNvSpPr/>
          <p:nvPr/>
        </p:nvSpPr>
        <p:spPr bwMode="auto">
          <a:xfrm>
            <a:off x="498261" y="6052005"/>
            <a:ext cx="506248" cy="506248"/>
          </a:xfrm>
          <a:custGeom>
            <a:avLst/>
            <a:gdLst/>
            <a:ahLst/>
            <a:cxnLst/>
            <a:rect l="l" t="t" r="r" b="b"/>
            <a:pathLst>
              <a:path w="506248" h="506248" extrusionOk="0">
                <a:moveTo>
                  <a:pt x="0" y="0"/>
                </a:moveTo>
                <a:lnTo>
                  <a:pt x="506247" y="0"/>
                </a:lnTo>
                <a:lnTo>
                  <a:pt x="506247" y="506248"/>
                </a:lnTo>
                <a:lnTo>
                  <a:pt x="0" y="506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Freeform 6"/>
          <p:cNvSpPr/>
          <p:nvPr/>
        </p:nvSpPr>
        <p:spPr bwMode="auto">
          <a:xfrm>
            <a:off x="12697773" y="3915090"/>
            <a:ext cx="506248" cy="506248"/>
          </a:xfrm>
          <a:custGeom>
            <a:avLst/>
            <a:gdLst/>
            <a:ahLst/>
            <a:cxnLst/>
            <a:rect l="l" t="t" r="r" b="b"/>
            <a:pathLst>
              <a:path w="506248" h="506248" extrusionOk="0">
                <a:moveTo>
                  <a:pt x="0" y="0"/>
                </a:moveTo>
                <a:lnTo>
                  <a:pt x="506248" y="0"/>
                </a:lnTo>
                <a:lnTo>
                  <a:pt x="506248" y="506248"/>
                </a:lnTo>
                <a:lnTo>
                  <a:pt x="0" y="506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7" name="Freeform 7"/>
          <p:cNvSpPr/>
          <p:nvPr/>
        </p:nvSpPr>
        <p:spPr bwMode="auto">
          <a:xfrm>
            <a:off x="5513530" y="6052005"/>
            <a:ext cx="506248" cy="506248"/>
          </a:xfrm>
          <a:custGeom>
            <a:avLst/>
            <a:gdLst/>
            <a:ahLst/>
            <a:cxnLst/>
            <a:rect l="l" t="t" r="r" b="b"/>
            <a:pathLst>
              <a:path w="506248" h="506248" extrusionOk="0">
                <a:moveTo>
                  <a:pt x="0" y="0"/>
                </a:moveTo>
                <a:lnTo>
                  <a:pt x="506248" y="0"/>
                </a:lnTo>
                <a:lnTo>
                  <a:pt x="506248" y="506248"/>
                </a:lnTo>
                <a:lnTo>
                  <a:pt x="0" y="506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6707468" y="3918003"/>
            <a:ext cx="506248" cy="506248"/>
          </a:xfrm>
          <a:custGeom>
            <a:avLst/>
            <a:gdLst/>
            <a:ahLst/>
            <a:cxnLst/>
            <a:rect l="l" t="t" r="r" b="b"/>
            <a:pathLst>
              <a:path w="506248" h="506248" extrusionOk="0">
                <a:moveTo>
                  <a:pt x="0" y="0"/>
                </a:moveTo>
                <a:lnTo>
                  <a:pt x="506248" y="0"/>
                </a:lnTo>
                <a:lnTo>
                  <a:pt x="506248" y="506248"/>
                </a:lnTo>
                <a:lnTo>
                  <a:pt x="0" y="506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9" name="Freeform 9"/>
          <p:cNvSpPr/>
          <p:nvPr/>
        </p:nvSpPr>
        <p:spPr bwMode="auto">
          <a:xfrm>
            <a:off x="10374948" y="6052005"/>
            <a:ext cx="506248" cy="506248"/>
          </a:xfrm>
          <a:custGeom>
            <a:avLst/>
            <a:gdLst/>
            <a:ahLst/>
            <a:cxnLst/>
            <a:rect l="l" t="t" r="r" b="b"/>
            <a:pathLst>
              <a:path w="506248" h="506248" extrusionOk="0">
                <a:moveTo>
                  <a:pt x="0" y="0"/>
                </a:moveTo>
                <a:lnTo>
                  <a:pt x="506248" y="0"/>
                </a:lnTo>
                <a:lnTo>
                  <a:pt x="506248" y="506248"/>
                </a:lnTo>
                <a:lnTo>
                  <a:pt x="0" y="506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10" name="TextBox 10"/>
          <p:cNvSpPr txBox="1"/>
          <p:nvPr/>
        </p:nvSpPr>
        <p:spPr bwMode="auto">
          <a:xfrm>
            <a:off x="1738911" y="3784103"/>
            <a:ext cx="4280867" cy="72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7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"/>
              </a:rPr>
              <a:t>Поддержка </a:t>
            </a:r>
            <a:endParaRPr/>
          </a:p>
          <a:p>
            <a:pPr>
              <a:lnSpc>
                <a:spcPts val="2807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"/>
              </a:rPr>
              <a:t>и сопровождение SAP</a:t>
            </a:r>
            <a:endParaRPr/>
          </a:p>
        </p:txBody>
      </p:sp>
      <p:sp>
        <p:nvSpPr>
          <p:cNvPr id="11" name="TextBox 11"/>
          <p:cNvSpPr txBox="1"/>
          <p:nvPr/>
        </p:nvSpPr>
        <p:spPr bwMode="auto">
          <a:xfrm>
            <a:off x="1208472" y="6097230"/>
            <a:ext cx="3183139" cy="72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7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"/>
              </a:rPr>
              <a:t>Управление персоналом</a:t>
            </a:r>
            <a:endParaRPr/>
          </a:p>
        </p:txBody>
      </p:sp>
      <p:sp>
        <p:nvSpPr>
          <p:cNvPr id="12" name="TextBox 12"/>
          <p:cNvSpPr txBox="1"/>
          <p:nvPr/>
        </p:nvSpPr>
        <p:spPr bwMode="auto">
          <a:xfrm>
            <a:off x="13407985" y="3960316"/>
            <a:ext cx="3183139" cy="72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7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"/>
              </a:rPr>
              <a:t>Бизнес-консалтинг</a:t>
            </a:r>
            <a:endParaRPr/>
          </a:p>
        </p:txBody>
      </p:sp>
      <p:sp>
        <p:nvSpPr>
          <p:cNvPr id="13" name="TextBox 13"/>
          <p:cNvSpPr txBox="1"/>
          <p:nvPr/>
        </p:nvSpPr>
        <p:spPr bwMode="auto">
          <a:xfrm>
            <a:off x="6223741" y="6097230"/>
            <a:ext cx="3183139" cy="72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7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"/>
              </a:rPr>
              <a:t>Заказная разработка</a:t>
            </a:r>
            <a:endParaRPr/>
          </a:p>
        </p:txBody>
      </p:sp>
      <p:sp>
        <p:nvSpPr>
          <p:cNvPr id="14" name="TextBox 14"/>
          <p:cNvSpPr txBox="1"/>
          <p:nvPr/>
        </p:nvSpPr>
        <p:spPr bwMode="auto">
          <a:xfrm>
            <a:off x="7680197" y="3894104"/>
            <a:ext cx="4408269" cy="72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7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"/>
              </a:rPr>
              <a:t>Собственная разработка - </a:t>
            </a:r>
            <a:r>
              <a:rPr lang="en-US" sz="3000">
                <a:solidFill>
                  <a:srgbClr val="FFFFFF"/>
                </a:solidFill>
                <a:latin typeface="Raleway Bold"/>
              </a:rPr>
              <a:t>ViWork </a:t>
            </a:r>
            <a:endParaRPr/>
          </a:p>
        </p:txBody>
      </p:sp>
      <p:sp>
        <p:nvSpPr>
          <p:cNvPr id="15" name="TextBox 15"/>
          <p:cNvSpPr txBox="1"/>
          <p:nvPr/>
        </p:nvSpPr>
        <p:spPr bwMode="auto">
          <a:xfrm>
            <a:off x="11081221" y="6141968"/>
            <a:ext cx="6504636" cy="72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7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"/>
              </a:rPr>
              <a:t>ERP-системы для автоматизации бизнес-процессов</a:t>
            </a:r>
            <a:endParaRPr/>
          </a:p>
        </p:txBody>
      </p:sp>
      <p:sp>
        <p:nvSpPr>
          <p:cNvPr id="16" name="TextBox 16"/>
          <p:cNvSpPr txBox="1"/>
          <p:nvPr/>
        </p:nvSpPr>
        <p:spPr bwMode="auto">
          <a:xfrm>
            <a:off x="657049" y="2305619"/>
            <a:ext cx="4397903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ts val="0"/>
              </a:spcBef>
              <a:defRPr/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НАШИ НАПРАВЛЕНИЯ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530560" y="242608"/>
            <a:ext cx="6059570" cy="1353304"/>
          </a:xfrm>
          <a:custGeom>
            <a:avLst/>
            <a:gdLst/>
            <a:ahLst/>
            <a:cxnLst/>
            <a:rect l="l" t="t" r="r" b="b"/>
            <a:pathLst>
              <a:path w="6059570" h="1353304" extrusionOk="0">
                <a:moveTo>
                  <a:pt x="0" y="0"/>
                </a:moveTo>
                <a:lnTo>
                  <a:pt x="6059570" y="0"/>
                </a:lnTo>
                <a:lnTo>
                  <a:pt x="6059570" y="1353304"/>
                </a:lnTo>
                <a:lnTo>
                  <a:pt x="0" y="1353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10787898" y="2634335"/>
            <a:ext cx="704246" cy="696704"/>
          </a:xfrm>
          <a:custGeom>
            <a:avLst/>
            <a:gdLst/>
            <a:ahLst/>
            <a:cxnLst/>
            <a:rect l="l" t="t" r="r" b="b"/>
            <a:pathLst>
              <a:path w="704246" h="696704" extrusionOk="0">
                <a:moveTo>
                  <a:pt x="0" y="0"/>
                </a:moveTo>
                <a:lnTo>
                  <a:pt x="704245" y="0"/>
                </a:lnTo>
                <a:lnTo>
                  <a:pt x="704245" y="696704"/>
                </a:lnTo>
                <a:lnTo>
                  <a:pt x="0" y="696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9870" t="9428" r="19741" b="8993"/>
            <a:stretch/>
          </a:blipFill>
        </p:spPr>
      </p:sp>
      <p:sp>
        <p:nvSpPr>
          <p:cNvPr id="5" name="Freeform 5"/>
          <p:cNvSpPr/>
          <p:nvPr/>
        </p:nvSpPr>
        <p:spPr bwMode="auto">
          <a:xfrm>
            <a:off x="2357676" y="2426944"/>
            <a:ext cx="794244" cy="891369"/>
          </a:xfrm>
          <a:custGeom>
            <a:avLst/>
            <a:gdLst/>
            <a:ahLst/>
            <a:cxnLst/>
            <a:rect l="l" t="t" r="r" b="b"/>
            <a:pathLst>
              <a:path w="794244" h="891369" extrusionOk="0">
                <a:moveTo>
                  <a:pt x="0" y="0"/>
                </a:moveTo>
                <a:lnTo>
                  <a:pt x="794244" y="0"/>
                </a:lnTo>
                <a:lnTo>
                  <a:pt x="794244" y="891368"/>
                </a:lnTo>
                <a:lnTo>
                  <a:pt x="0" y="891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3538" t="1895" r="6066" b="7217"/>
            <a:stretch/>
          </a:blipFill>
        </p:spPr>
      </p:sp>
      <p:sp>
        <p:nvSpPr>
          <p:cNvPr id="6" name="Freeform 6"/>
          <p:cNvSpPr/>
          <p:nvPr/>
        </p:nvSpPr>
        <p:spPr bwMode="auto">
          <a:xfrm>
            <a:off x="2288971" y="3961084"/>
            <a:ext cx="972288" cy="760842"/>
          </a:xfrm>
          <a:custGeom>
            <a:avLst/>
            <a:gdLst/>
            <a:ahLst/>
            <a:cxnLst/>
            <a:rect l="l" t="t" r="r" b="b"/>
            <a:pathLst>
              <a:path w="972288" h="760842" extrusionOk="0">
                <a:moveTo>
                  <a:pt x="0" y="0"/>
                </a:moveTo>
                <a:lnTo>
                  <a:pt x="972288" y="0"/>
                </a:lnTo>
                <a:lnTo>
                  <a:pt x="972288" y="760842"/>
                </a:lnTo>
                <a:lnTo>
                  <a:pt x="0" y="7608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7" name="Freeform 7"/>
          <p:cNvSpPr/>
          <p:nvPr/>
        </p:nvSpPr>
        <p:spPr bwMode="auto">
          <a:xfrm>
            <a:off x="10787898" y="3964514"/>
            <a:ext cx="774844" cy="787491"/>
          </a:xfrm>
          <a:custGeom>
            <a:avLst/>
            <a:gdLst/>
            <a:ahLst/>
            <a:cxnLst/>
            <a:rect l="l" t="t" r="r" b="b"/>
            <a:pathLst>
              <a:path w="774844" h="787491" extrusionOk="0">
                <a:moveTo>
                  <a:pt x="0" y="0"/>
                </a:moveTo>
                <a:lnTo>
                  <a:pt x="774843" y="0"/>
                </a:lnTo>
                <a:lnTo>
                  <a:pt x="774843" y="787491"/>
                </a:lnTo>
                <a:lnTo>
                  <a:pt x="0" y="7874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 l="16888" t="14522" r="16888" b="9325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0787898" y="7119444"/>
            <a:ext cx="770237" cy="731747"/>
          </a:xfrm>
          <a:custGeom>
            <a:avLst/>
            <a:gdLst/>
            <a:ahLst/>
            <a:cxnLst/>
            <a:rect l="l" t="t" r="r" b="b"/>
            <a:pathLst>
              <a:path w="770237" h="731747" extrusionOk="0">
                <a:moveTo>
                  <a:pt x="0" y="0"/>
                </a:moveTo>
                <a:lnTo>
                  <a:pt x="770237" y="0"/>
                </a:lnTo>
                <a:lnTo>
                  <a:pt x="770237" y="731747"/>
                </a:lnTo>
                <a:lnTo>
                  <a:pt x="0" y="7317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rcRect l="19418" t="15597" r="18259" b="10683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2554000" y="3273889"/>
            <a:ext cx="3694400" cy="413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DFDFD"/>
                </a:solidFill>
                <a:latin typeface="Raleway"/>
              </a:rPr>
              <a:t>Управления отпусками</a:t>
            </a:r>
          </a:p>
        </p:txBody>
      </p:sp>
      <p:sp>
        <p:nvSpPr>
          <p:cNvPr id="10" name="TextBox 10"/>
          <p:cNvSpPr txBox="1"/>
          <p:nvPr/>
        </p:nvSpPr>
        <p:spPr bwMode="auto">
          <a:xfrm>
            <a:off x="2463959" y="1483968"/>
            <a:ext cx="8813641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defRPr/>
            </a:pPr>
            <a:r>
              <a:rPr lang="en-US" sz="3000">
                <a:solidFill>
                  <a:srgbClr val="FDFDFD"/>
                </a:solidFill>
                <a:latin typeface="Open Sans"/>
              </a:rPr>
              <a:t>Платформа для автоматизации HR </a:t>
            </a:r>
            <a:r>
              <a:rPr lang="ru-RU" sz="3000">
                <a:solidFill>
                  <a:srgbClr val="FDFDFD"/>
                </a:solidFill>
                <a:latin typeface="Open Sans"/>
              </a:rPr>
              <a:t>- процессов</a:t>
            </a:r>
            <a:endParaRPr lang="en-US" sz="3000">
              <a:solidFill>
                <a:srgbClr val="FDFDFD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 bwMode="auto">
          <a:xfrm>
            <a:off x="3275744" y="2896419"/>
            <a:ext cx="945705" cy="365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0"/>
              </a:lnSpc>
              <a:defRPr/>
            </a:pPr>
            <a:r>
              <a:rPr lang="en-US" sz="2200">
                <a:solidFill>
                  <a:srgbClr val="FDFDFD"/>
                </a:solidFill>
                <a:latin typeface="Raleway Bold"/>
              </a:rPr>
              <a:t>ViRest</a:t>
            </a:r>
          </a:p>
        </p:txBody>
      </p:sp>
      <p:sp>
        <p:nvSpPr>
          <p:cNvPr id="12" name="TextBox 12"/>
          <p:cNvSpPr txBox="1"/>
          <p:nvPr/>
        </p:nvSpPr>
        <p:spPr bwMode="auto">
          <a:xfrm>
            <a:off x="3275745" y="4320488"/>
            <a:ext cx="911581" cy="40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  <a:defRPr/>
            </a:pPr>
            <a:r>
              <a:rPr lang="en-US" sz="2350">
                <a:solidFill>
                  <a:srgbClr val="FDFDFD"/>
                </a:solidFill>
                <a:latin typeface="Raleway Bold"/>
              </a:rPr>
              <a:t>ViPlan</a:t>
            </a:r>
            <a:endParaRPr/>
          </a:p>
        </p:txBody>
      </p:sp>
      <p:sp>
        <p:nvSpPr>
          <p:cNvPr id="13" name="TextBox 13"/>
          <p:cNvSpPr txBox="1"/>
          <p:nvPr/>
        </p:nvSpPr>
        <p:spPr bwMode="auto">
          <a:xfrm>
            <a:off x="2571989" y="4765141"/>
            <a:ext cx="7860149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2500">
                <a:solidFill>
                  <a:srgbClr val="FDFDFD"/>
                </a:solidFill>
                <a:latin typeface="Raleway"/>
              </a:rPr>
              <a:t>Управление ресурсами и проектное планирование</a:t>
            </a:r>
            <a:endParaRPr/>
          </a:p>
        </p:txBody>
      </p:sp>
      <p:sp>
        <p:nvSpPr>
          <p:cNvPr id="14" name="TextBox 14"/>
          <p:cNvSpPr txBox="1"/>
          <p:nvPr/>
        </p:nvSpPr>
        <p:spPr bwMode="auto">
          <a:xfrm>
            <a:off x="3275745" y="6015264"/>
            <a:ext cx="1387141" cy="40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  <a:defRPr/>
            </a:pPr>
            <a:r>
              <a:rPr lang="en-US" sz="2350">
                <a:solidFill>
                  <a:srgbClr val="FDFDFD"/>
                </a:solidFill>
                <a:latin typeface="Raleway Bold"/>
              </a:rPr>
              <a:t>ViReward</a:t>
            </a:r>
            <a:endParaRPr/>
          </a:p>
        </p:txBody>
      </p:sp>
      <p:sp>
        <p:nvSpPr>
          <p:cNvPr id="15" name="TextBox 15"/>
          <p:cNvSpPr txBox="1"/>
          <p:nvPr/>
        </p:nvSpPr>
        <p:spPr bwMode="auto">
          <a:xfrm>
            <a:off x="2571989" y="6464327"/>
            <a:ext cx="4964350" cy="413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DFDFD"/>
                </a:solidFill>
                <a:latin typeface="Raleway"/>
              </a:rPr>
              <a:t>Управления вознаграждениями</a:t>
            </a:r>
          </a:p>
        </p:txBody>
      </p:sp>
      <p:sp>
        <p:nvSpPr>
          <p:cNvPr id="16" name="TextBox 16"/>
          <p:cNvSpPr txBox="1"/>
          <p:nvPr/>
        </p:nvSpPr>
        <p:spPr bwMode="auto">
          <a:xfrm>
            <a:off x="3275745" y="7449753"/>
            <a:ext cx="809644" cy="40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  <a:defRPr/>
            </a:pPr>
            <a:r>
              <a:rPr lang="en-US" sz="2350">
                <a:solidFill>
                  <a:srgbClr val="FDFDFD"/>
                </a:solidFill>
                <a:latin typeface="Raleway Bold"/>
              </a:rPr>
              <a:t>ViOrg</a:t>
            </a:r>
            <a:endParaRPr/>
          </a:p>
        </p:txBody>
      </p:sp>
      <p:sp>
        <p:nvSpPr>
          <p:cNvPr id="17" name="TextBox 17"/>
          <p:cNvSpPr txBox="1"/>
          <p:nvPr/>
        </p:nvSpPr>
        <p:spPr bwMode="auto">
          <a:xfrm>
            <a:off x="2571988" y="7896577"/>
            <a:ext cx="2914411" cy="413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DFDFD"/>
                </a:solidFill>
                <a:latin typeface="Raleway"/>
              </a:rPr>
              <a:t>Управления ОШС</a:t>
            </a:r>
            <a:endParaRPr/>
          </a:p>
        </p:txBody>
      </p:sp>
      <p:sp>
        <p:nvSpPr>
          <p:cNvPr id="18" name="TextBox 18"/>
          <p:cNvSpPr txBox="1"/>
          <p:nvPr/>
        </p:nvSpPr>
        <p:spPr bwMode="auto">
          <a:xfrm>
            <a:off x="10889723" y="7896577"/>
            <a:ext cx="2272665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2500">
                <a:solidFill>
                  <a:srgbClr val="FDFDFD"/>
                </a:solidFill>
                <a:latin typeface="Raleway"/>
              </a:rPr>
              <a:t>Внедрение ИИ</a:t>
            </a:r>
            <a:endParaRPr/>
          </a:p>
        </p:txBody>
      </p:sp>
      <p:sp>
        <p:nvSpPr>
          <p:cNvPr id="19" name="TextBox 19"/>
          <p:cNvSpPr txBox="1"/>
          <p:nvPr/>
        </p:nvSpPr>
        <p:spPr bwMode="auto">
          <a:xfrm>
            <a:off x="11613793" y="4320488"/>
            <a:ext cx="981193" cy="40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  <a:defRPr/>
            </a:pPr>
            <a:r>
              <a:rPr lang="en-US" sz="2350">
                <a:solidFill>
                  <a:srgbClr val="FDFDFD"/>
                </a:solidFill>
                <a:latin typeface="Raleway Bold"/>
              </a:rPr>
              <a:t>ViHunt</a:t>
            </a:r>
            <a:endParaRPr/>
          </a:p>
        </p:txBody>
      </p:sp>
      <p:sp>
        <p:nvSpPr>
          <p:cNvPr id="20" name="TextBox 20"/>
          <p:cNvSpPr txBox="1"/>
          <p:nvPr/>
        </p:nvSpPr>
        <p:spPr bwMode="auto">
          <a:xfrm>
            <a:off x="10889723" y="4765141"/>
            <a:ext cx="6883144" cy="413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DFDFD"/>
                </a:solidFill>
                <a:latin typeface="Raleway"/>
              </a:rPr>
              <a:t>Управление процессом подбора персонала</a:t>
            </a:r>
          </a:p>
        </p:txBody>
      </p:sp>
      <p:sp>
        <p:nvSpPr>
          <p:cNvPr id="21" name="TextBox 21"/>
          <p:cNvSpPr txBox="1"/>
          <p:nvPr/>
        </p:nvSpPr>
        <p:spPr bwMode="auto">
          <a:xfrm>
            <a:off x="11596462" y="6015264"/>
            <a:ext cx="1281338" cy="401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5"/>
              </a:lnSpc>
              <a:defRPr/>
            </a:pPr>
            <a:r>
              <a:rPr lang="en-US" sz="2350">
                <a:solidFill>
                  <a:srgbClr val="FDFDFD"/>
                </a:solidFill>
                <a:latin typeface="Raleway Bold"/>
              </a:rPr>
              <a:t>ViLearn</a:t>
            </a:r>
          </a:p>
        </p:txBody>
      </p:sp>
      <p:sp>
        <p:nvSpPr>
          <p:cNvPr id="22" name="TextBox 22"/>
          <p:cNvSpPr txBox="1"/>
          <p:nvPr/>
        </p:nvSpPr>
        <p:spPr bwMode="auto">
          <a:xfrm>
            <a:off x="10889723" y="6464327"/>
            <a:ext cx="5950476" cy="413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DFDFD"/>
                </a:solidFill>
                <a:latin typeface="Raleway"/>
              </a:rPr>
              <a:t>Онбординг и обучение сотрудников</a:t>
            </a:r>
          </a:p>
        </p:txBody>
      </p:sp>
      <p:sp>
        <p:nvSpPr>
          <p:cNvPr id="23" name="TextBox 23"/>
          <p:cNvSpPr txBox="1"/>
          <p:nvPr/>
        </p:nvSpPr>
        <p:spPr bwMode="auto">
          <a:xfrm>
            <a:off x="11613793" y="2869852"/>
            <a:ext cx="1154318" cy="40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  <a:defRPr/>
            </a:pPr>
            <a:r>
              <a:rPr lang="en-US" sz="2350">
                <a:solidFill>
                  <a:srgbClr val="FDFDFD"/>
                </a:solidFill>
                <a:latin typeface="Raleway Bold"/>
              </a:rPr>
              <a:t>ViGrade</a:t>
            </a:r>
            <a:endParaRPr/>
          </a:p>
        </p:txBody>
      </p:sp>
      <p:sp>
        <p:nvSpPr>
          <p:cNvPr id="24" name="TextBox 24"/>
          <p:cNvSpPr txBox="1"/>
          <p:nvPr/>
        </p:nvSpPr>
        <p:spPr bwMode="auto">
          <a:xfrm>
            <a:off x="10889723" y="3273889"/>
            <a:ext cx="3176826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defRPr/>
            </a:pPr>
            <a:r>
              <a:rPr lang="en-US" sz="2500">
                <a:solidFill>
                  <a:srgbClr val="FDFDFD"/>
                </a:solidFill>
                <a:latin typeface="Raleway"/>
              </a:rPr>
              <a:t>Оценка сотрудников</a:t>
            </a:r>
            <a:endParaRPr/>
          </a:p>
        </p:txBody>
      </p:sp>
      <p:sp>
        <p:nvSpPr>
          <p:cNvPr id="25" name="TextBox 25"/>
          <p:cNvSpPr txBox="1"/>
          <p:nvPr/>
        </p:nvSpPr>
        <p:spPr bwMode="auto">
          <a:xfrm>
            <a:off x="6921832" y="9146672"/>
            <a:ext cx="4819611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sz="2000">
                <a:solidFill>
                  <a:srgbClr val="FDFDFD"/>
                </a:solidFill>
                <a:latin typeface="Raleway"/>
              </a:rPr>
              <a:t>#Интегрируется с любыми системами</a:t>
            </a:r>
            <a:endParaRPr/>
          </a:p>
        </p:txBody>
      </p:sp>
      <p:sp>
        <p:nvSpPr>
          <p:cNvPr id="26" name="TextBox 26"/>
          <p:cNvSpPr txBox="1"/>
          <p:nvPr/>
        </p:nvSpPr>
        <p:spPr bwMode="auto">
          <a:xfrm>
            <a:off x="12594985" y="9146672"/>
            <a:ext cx="5392094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sz="2000">
                <a:solidFill>
                  <a:srgbClr val="FDFDFD"/>
                </a:solidFill>
                <a:latin typeface="Raleway"/>
              </a:rPr>
              <a:t>#Разработка и внедрение под ваши задачи</a:t>
            </a:r>
            <a:endParaRPr/>
          </a:p>
        </p:txBody>
      </p:sp>
      <p:sp>
        <p:nvSpPr>
          <p:cNvPr id="27" name="TextBox 27"/>
          <p:cNvSpPr txBox="1"/>
          <p:nvPr/>
        </p:nvSpPr>
        <p:spPr bwMode="auto">
          <a:xfrm>
            <a:off x="324902" y="9146672"/>
            <a:ext cx="5739681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sz="2000">
                <a:solidFill>
                  <a:srgbClr val="FDFDFD"/>
                </a:solidFill>
                <a:latin typeface="Raleway"/>
              </a:rPr>
              <a:t>#Работает как SaaS так и onPremise решение</a:t>
            </a:r>
            <a:endParaRPr/>
          </a:p>
        </p:txBody>
      </p:sp>
      <p:sp>
        <p:nvSpPr>
          <p:cNvPr id="28" name="TextBox 28"/>
          <p:cNvSpPr txBox="1"/>
          <p:nvPr/>
        </p:nvSpPr>
        <p:spPr bwMode="auto">
          <a:xfrm>
            <a:off x="11660872" y="7449753"/>
            <a:ext cx="1750327" cy="401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  <a:defRPr/>
            </a:pPr>
            <a:r>
              <a:rPr lang="en-US" sz="2350">
                <a:solidFill>
                  <a:srgbClr val="FDFDFD"/>
                </a:solidFill>
                <a:latin typeface="Raleway Bold"/>
              </a:rPr>
              <a:t>ViAssistGPT</a:t>
            </a:r>
          </a:p>
        </p:txBody>
      </p:sp>
      <p:sp>
        <p:nvSpPr>
          <p:cNvPr id="29" name="Freeform 29"/>
          <p:cNvSpPr/>
          <p:nvPr/>
        </p:nvSpPr>
        <p:spPr bwMode="auto">
          <a:xfrm>
            <a:off x="10751662" y="5567106"/>
            <a:ext cx="776717" cy="911036"/>
          </a:xfrm>
          <a:custGeom>
            <a:avLst/>
            <a:gdLst/>
            <a:ahLst/>
            <a:cxnLst/>
            <a:rect l="l" t="t" r="r" b="b"/>
            <a:pathLst>
              <a:path w="776717" h="911036" extrusionOk="0">
                <a:moveTo>
                  <a:pt x="0" y="0"/>
                </a:moveTo>
                <a:lnTo>
                  <a:pt x="776717" y="0"/>
                </a:lnTo>
                <a:lnTo>
                  <a:pt x="776717" y="911037"/>
                </a:lnTo>
                <a:lnTo>
                  <a:pt x="0" y="9110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/>
          </a:blipFill>
        </p:spPr>
      </p:sp>
      <p:sp>
        <p:nvSpPr>
          <p:cNvPr id="30" name="Freeform 30"/>
          <p:cNvSpPr/>
          <p:nvPr/>
        </p:nvSpPr>
        <p:spPr bwMode="auto">
          <a:xfrm>
            <a:off x="2251312" y="5559661"/>
            <a:ext cx="1159620" cy="1028473"/>
          </a:xfrm>
          <a:custGeom>
            <a:avLst/>
            <a:gdLst/>
            <a:ahLst/>
            <a:cxnLst/>
            <a:rect l="l" t="t" r="r" b="b"/>
            <a:pathLst>
              <a:path w="1159620" h="1028473" extrusionOk="0">
                <a:moveTo>
                  <a:pt x="0" y="0"/>
                </a:moveTo>
                <a:lnTo>
                  <a:pt x="1159620" y="0"/>
                </a:lnTo>
                <a:lnTo>
                  <a:pt x="1159620" y="1028473"/>
                </a:lnTo>
                <a:lnTo>
                  <a:pt x="0" y="10284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/>
          </a:blipFill>
        </p:spPr>
      </p:sp>
      <p:sp>
        <p:nvSpPr>
          <p:cNvPr id="31" name="Freeform 31"/>
          <p:cNvSpPr/>
          <p:nvPr/>
        </p:nvSpPr>
        <p:spPr bwMode="auto">
          <a:xfrm>
            <a:off x="2447876" y="7098179"/>
            <a:ext cx="766491" cy="798397"/>
          </a:xfrm>
          <a:custGeom>
            <a:avLst/>
            <a:gdLst/>
            <a:ahLst/>
            <a:cxnLst/>
            <a:rect l="l" t="t" r="r" b="b"/>
            <a:pathLst>
              <a:path w="766491" h="798397" extrusionOk="0">
                <a:moveTo>
                  <a:pt x="0" y="0"/>
                </a:moveTo>
                <a:lnTo>
                  <a:pt x="766492" y="0"/>
                </a:lnTo>
                <a:lnTo>
                  <a:pt x="766492" y="798398"/>
                </a:lnTo>
                <a:lnTo>
                  <a:pt x="0" y="7983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rcRect l="23445" t="23082" r="25928" b="21943"/>
            <a:stretch/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grpSp>
        <p:nvGrpSpPr>
          <p:cNvPr id="3" name="Group 3"/>
          <p:cNvGrpSpPr/>
          <p:nvPr/>
        </p:nvGrpSpPr>
        <p:grpSpPr bwMode="auto">
          <a:xfrm rot="-10800000">
            <a:off x="0" y="1887496"/>
            <a:ext cx="18288000" cy="1740608"/>
            <a:chOff x="0" y="0"/>
            <a:chExt cx="5657221" cy="458432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5657221" cy="458432"/>
            </a:xfrm>
            <a:custGeom>
              <a:avLst/>
              <a:gdLst/>
              <a:ahLst/>
              <a:cxnLst/>
              <a:rect l="l" t="t" r="r" b="b"/>
              <a:pathLst>
                <a:path w="5657221" h="458432" extrusionOk="0">
                  <a:moveTo>
                    <a:pt x="7929" y="0"/>
                  </a:moveTo>
                  <a:lnTo>
                    <a:pt x="5649292" y="0"/>
                  </a:lnTo>
                  <a:cubicBezTo>
                    <a:pt x="5653671" y="0"/>
                    <a:pt x="5657221" y="3550"/>
                    <a:pt x="5657221" y="7929"/>
                  </a:cubicBezTo>
                  <a:lnTo>
                    <a:pt x="5657221" y="450502"/>
                  </a:lnTo>
                  <a:cubicBezTo>
                    <a:pt x="5657221" y="452605"/>
                    <a:pt x="5656385" y="454622"/>
                    <a:pt x="5654899" y="456109"/>
                  </a:cubicBezTo>
                  <a:cubicBezTo>
                    <a:pt x="5653412" y="457596"/>
                    <a:pt x="5651395" y="458432"/>
                    <a:pt x="5649292" y="458432"/>
                  </a:cubicBezTo>
                  <a:lnTo>
                    <a:pt x="7929" y="458432"/>
                  </a:lnTo>
                  <a:cubicBezTo>
                    <a:pt x="3550" y="458432"/>
                    <a:pt x="0" y="454882"/>
                    <a:pt x="0" y="450502"/>
                  </a:cubicBezTo>
                  <a:lnTo>
                    <a:pt x="0" y="7929"/>
                  </a:lnTo>
                  <a:cubicBezTo>
                    <a:pt x="0" y="5826"/>
                    <a:pt x="835" y="3810"/>
                    <a:pt x="2322" y="2322"/>
                  </a:cubicBezTo>
                  <a:cubicBezTo>
                    <a:pt x="3810" y="835"/>
                    <a:pt x="5826" y="0"/>
                    <a:pt x="7929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39000"/>
                  </a:srgbClr>
                </a:gs>
                <a:gs pos="100000">
                  <a:srgbClr val="B100E8">
                    <a:alpha val="39000"/>
                  </a:srgbClr>
                </a:gs>
              </a:gsLst>
              <a:path path="circle"/>
            </a:gradFill>
          </p:spPr>
        </p:sp>
        <p:sp>
          <p:nvSpPr>
            <p:cNvPr id="5" name="TextBox 5"/>
            <p:cNvSpPr txBox="1"/>
            <p:nvPr/>
          </p:nvSpPr>
          <p:spPr bwMode="auto">
            <a:xfrm>
              <a:off x="0" y="-28575"/>
              <a:ext cx="5657221" cy="4870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12011308" y="429703"/>
            <a:ext cx="4870524" cy="9637168"/>
            <a:chOff x="0" y="0"/>
            <a:chExt cx="2620010" cy="5184140"/>
          </a:xfrm>
        </p:grpSpPr>
        <p:sp>
          <p:nvSpPr>
            <p:cNvPr id="7" name="Freeform 7"/>
            <p:cNvSpPr/>
            <p:nvPr/>
          </p:nvSpPr>
          <p:spPr bwMode="auto">
            <a:xfrm>
              <a:off x="53340" y="25400"/>
              <a:ext cx="2513329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 bwMode="auto"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</a:ln>
          </p:spPr>
        </p:sp>
        <p:sp>
          <p:nvSpPr>
            <p:cNvPr id="9" name="Freeform 9"/>
            <p:cNvSpPr/>
            <p:nvPr/>
          </p:nvSpPr>
          <p:spPr bwMode="auto"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0" name="Freeform 10"/>
            <p:cNvSpPr/>
            <p:nvPr/>
          </p:nvSpPr>
          <p:spPr bwMode="auto"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1" name="Freeform 11"/>
            <p:cNvSpPr/>
            <p:nvPr/>
          </p:nvSpPr>
          <p:spPr bwMode="auto"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2" name="Freeform 12"/>
            <p:cNvSpPr/>
            <p:nvPr/>
          </p:nvSpPr>
          <p:spPr bwMode="auto"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3" name="Freeform 13"/>
            <p:cNvSpPr/>
            <p:nvPr/>
          </p:nvSpPr>
          <p:spPr bwMode="auto"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4" name="Freeform 14"/>
            <p:cNvSpPr/>
            <p:nvPr/>
          </p:nvSpPr>
          <p:spPr bwMode="auto"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5" name="Freeform 15"/>
            <p:cNvSpPr/>
            <p:nvPr/>
          </p:nvSpPr>
          <p:spPr bwMode="auto"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16" name="Group 16"/>
          <p:cNvGrpSpPr/>
          <p:nvPr/>
        </p:nvGrpSpPr>
        <p:grpSpPr bwMode="auto">
          <a:xfrm>
            <a:off x="12354172" y="1428716"/>
            <a:ext cx="4184795" cy="55303"/>
            <a:chOff x="0" y="0"/>
            <a:chExt cx="1102168" cy="14565"/>
          </a:xfrm>
        </p:grpSpPr>
        <p:sp>
          <p:nvSpPr>
            <p:cNvPr id="17" name="Freeform 17"/>
            <p:cNvSpPr/>
            <p:nvPr/>
          </p:nvSpPr>
          <p:spPr bwMode="auto">
            <a:xfrm>
              <a:off x="0" y="0"/>
              <a:ext cx="1102168" cy="14565"/>
            </a:xfrm>
            <a:custGeom>
              <a:avLst/>
              <a:gdLst/>
              <a:ahLst/>
              <a:cxnLst/>
              <a:rect l="l" t="t" r="r" b="b"/>
              <a:pathLst>
                <a:path w="1102168" h="14565" extrusionOk="0">
                  <a:moveTo>
                    <a:pt x="5550" y="0"/>
                  </a:moveTo>
                  <a:lnTo>
                    <a:pt x="1096618" y="0"/>
                  </a:lnTo>
                  <a:cubicBezTo>
                    <a:pt x="1099683" y="0"/>
                    <a:pt x="1102168" y="2485"/>
                    <a:pt x="1102168" y="5550"/>
                  </a:cubicBezTo>
                  <a:lnTo>
                    <a:pt x="1102168" y="9015"/>
                  </a:lnTo>
                  <a:cubicBezTo>
                    <a:pt x="1102168" y="12081"/>
                    <a:pt x="1099683" y="14565"/>
                    <a:pt x="1096618" y="14565"/>
                  </a:cubicBezTo>
                  <a:lnTo>
                    <a:pt x="5550" y="14565"/>
                  </a:lnTo>
                  <a:cubicBezTo>
                    <a:pt x="2485" y="14565"/>
                    <a:pt x="0" y="12081"/>
                    <a:pt x="0" y="9015"/>
                  </a:cubicBezTo>
                  <a:lnTo>
                    <a:pt x="0" y="5550"/>
                  </a:lnTo>
                  <a:cubicBezTo>
                    <a:pt x="0" y="2485"/>
                    <a:pt x="2485" y="0"/>
                    <a:pt x="5550" y="0"/>
                  </a:cubicBezTo>
                  <a:close/>
                </a:path>
              </a:pathLst>
            </a:custGeom>
            <a:gradFill>
              <a:gsLst>
                <a:gs pos="0">
                  <a:srgbClr val="127631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/>
            </a:gradFill>
          </p:spPr>
        </p:sp>
        <p:sp>
          <p:nvSpPr>
            <p:cNvPr id="18" name="TextBox 18"/>
            <p:cNvSpPr txBox="1"/>
            <p:nvPr/>
          </p:nvSpPr>
          <p:spPr bwMode="auto">
            <a:xfrm>
              <a:off x="0" y="-28575"/>
              <a:ext cx="1102168" cy="4314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 bwMode="auto">
          <a:xfrm>
            <a:off x="12541571" y="9258300"/>
            <a:ext cx="3839683" cy="430987"/>
            <a:chOff x="0" y="0"/>
            <a:chExt cx="1011275" cy="113511"/>
          </a:xfrm>
        </p:grpSpPr>
        <p:sp>
          <p:nvSpPr>
            <p:cNvPr id="20" name="Freeform 20"/>
            <p:cNvSpPr/>
            <p:nvPr/>
          </p:nvSpPr>
          <p:spPr bwMode="auto">
            <a:xfrm>
              <a:off x="0" y="0"/>
              <a:ext cx="1011275" cy="113511"/>
            </a:xfrm>
            <a:custGeom>
              <a:avLst/>
              <a:gdLst/>
              <a:ahLst/>
              <a:cxnLst/>
              <a:rect l="l" t="t" r="r" b="b"/>
              <a:pathLst>
                <a:path w="1011275" h="113511" extrusionOk="0">
                  <a:moveTo>
                    <a:pt x="50407" y="0"/>
                  </a:moveTo>
                  <a:lnTo>
                    <a:pt x="960867" y="0"/>
                  </a:lnTo>
                  <a:cubicBezTo>
                    <a:pt x="974236" y="0"/>
                    <a:pt x="987057" y="5311"/>
                    <a:pt x="996511" y="14764"/>
                  </a:cubicBezTo>
                  <a:cubicBezTo>
                    <a:pt x="1005964" y="24217"/>
                    <a:pt x="1011275" y="37038"/>
                    <a:pt x="1011275" y="50407"/>
                  </a:cubicBezTo>
                  <a:lnTo>
                    <a:pt x="1011275" y="63104"/>
                  </a:lnTo>
                  <a:cubicBezTo>
                    <a:pt x="1011275" y="90943"/>
                    <a:pt x="988707" y="113511"/>
                    <a:pt x="960867" y="113511"/>
                  </a:cubicBezTo>
                  <a:lnTo>
                    <a:pt x="50407" y="113511"/>
                  </a:lnTo>
                  <a:cubicBezTo>
                    <a:pt x="37038" y="113511"/>
                    <a:pt x="24217" y="108200"/>
                    <a:pt x="14764" y="98747"/>
                  </a:cubicBezTo>
                  <a:cubicBezTo>
                    <a:pt x="5311" y="89294"/>
                    <a:pt x="0" y="76473"/>
                    <a:pt x="0" y="63104"/>
                  </a:cubicBezTo>
                  <a:lnTo>
                    <a:pt x="0" y="50407"/>
                  </a:lnTo>
                  <a:cubicBezTo>
                    <a:pt x="0" y="37038"/>
                    <a:pt x="5311" y="24217"/>
                    <a:pt x="14764" y="14764"/>
                  </a:cubicBezTo>
                  <a:cubicBezTo>
                    <a:pt x="24217" y="5311"/>
                    <a:pt x="37038" y="0"/>
                    <a:pt x="504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 bwMode="auto">
            <a:xfrm>
              <a:off x="0" y="-28575"/>
              <a:ext cx="1011275" cy="142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5891884" y="9322371"/>
            <a:ext cx="302844" cy="302844"/>
          </a:xfrm>
          <a:custGeom>
            <a:avLst/>
            <a:gdLst/>
            <a:ahLst/>
            <a:cxnLst/>
            <a:rect l="l" t="t" r="r" b="b"/>
            <a:pathLst>
              <a:path w="302845" h="302845" extrusionOk="0">
                <a:moveTo>
                  <a:pt x="0" y="0"/>
                </a:moveTo>
                <a:lnTo>
                  <a:pt x="302845" y="0"/>
                </a:lnTo>
                <a:lnTo>
                  <a:pt x="302845" y="302845"/>
                </a:lnTo>
                <a:lnTo>
                  <a:pt x="0" y="302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grpSp>
        <p:nvGrpSpPr>
          <p:cNvPr id="23" name="Group 23"/>
          <p:cNvGrpSpPr/>
          <p:nvPr/>
        </p:nvGrpSpPr>
        <p:grpSpPr bwMode="auto">
          <a:xfrm>
            <a:off x="324701" y="2024103"/>
            <a:ext cx="1407997" cy="1580176"/>
            <a:chOff x="0" y="0"/>
            <a:chExt cx="1233003" cy="1383781"/>
          </a:xfrm>
        </p:grpSpPr>
        <p:sp>
          <p:nvSpPr>
            <p:cNvPr id="24" name="Freeform 24"/>
            <p:cNvSpPr/>
            <p:nvPr/>
          </p:nvSpPr>
          <p:spPr bwMode="auto">
            <a:xfrm>
              <a:off x="0" y="0"/>
              <a:ext cx="1233043" cy="1383792"/>
            </a:xfrm>
            <a:custGeom>
              <a:avLst/>
              <a:gdLst/>
              <a:ahLst/>
              <a:cxnLst/>
              <a:rect l="l" t="t" r="r" b="b"/>
              <a:pathLst>
                <a:path w="1233043" h="1383792" extrusionOk="0">
                  <a:moveTo>
                    <a:pt x="0" y="0"/>
                  </a:moveTo>
                  <a:lnTo>
                    <a:pt x="1233043" y="0"/>
                  </a:lnTo>
                  <a:lnTo>
                    <a:pt x="1233043" y="1383792"/>
                  </a:lnTo>
                  <a:lnTo>
                    <a:pt x="0" y="1383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rcRect l="282" r="278"/>
              <a:stretch/>
            </a:blipFill>
          </p:spPr>
        </p:sp>
      </p:grpSp>
      <p:grpSp>
        <p:nvGrpSpPr>
          <p:cNvPr id="25" name="Group 25"/>
          <p:cNvGrpSpPr/>
          <p:nvPr/>
        </p:nvGrpSpPr>
        <p:grpSpPr bwMode="auto">
          <a:xfrm>
            <a:off x="-61223" y="5233431"/>
            <a:ext cx="398088" cy="3784338"/>
            <a:chOff x="0" y="0"/>
            <a:chExt cx="152902" cy="996698"/>
          </a:xfrm>
        </p:grpSpPr>
        <p:sp>
          <p:nvSpPr>
            <p:cNvPr id="26" name="Freeform 26"/>
            <p:cNvSpPr/>
            <p:nvPr/>
          </p:nvSpPr>
          <p:spPr bwMode="auto">
            <a:xfrm>
              <a:off x="0" y="0"/>
              <a:ext cx="152902" cy="996698"/>
            </a:xfrm>
            <a:custGeom>
              <a:avLst/>
              <a:gdLst/>
              <a:ahLst/>
              <a:cxnLst/>
              <a:rect l="l" t="t" r="r" b="b"/>
              <a:pathLst>
                <a:path w="152902" h="996698" extrusionOk="0">
                  <a:moveTo>
                    <a:pt x="76451" y="0"/>
                  </a:moveTo>
                  <a:lnTo>
                    <a:pt x="76451" y="0"/>
                  </a:lnTo>
                  <a:cubicBezTo>
                    <a:pt x="118674" y="0"/>
                    <a:pt x="152902" y="34228"/>
                    <a:pt x="152902" y="76451"/>
                  </a:cubicBezTo>
                  <a:lnTo>
                    <a:pt x="152902" y="920247"/>
                  </a:lnTo>
                  <a:cubicBezTo>
                    <a:pt x="152902" y="962470"/>
                    <a:pt x="118674" y="996698"/>
                    <a:pt x="76451" y="996698"/>
                  </a:cubicBezTo>
                  <a:lnTo>
                    <a:pt x="76451" y="996698"/>
                  </a:lnTo>
                  <a:cubicBezTo>
                    <a:pt x="34228" y="996698"/>
                    <a:pt x="0" y="962470"/>
                    <a:pt x="0" y="920247"/>
                  </a:cubicBezTo>
                  <a:lnTo>
                    <a:pt x="0" y="76451"/>
                  </a:lnTo>
                  <a:cubicBezTo>
                    <a:pt x="0" y="34228"/>
                    <a:pt x="34228" y="0"/>
                    <a:pt x="76451" y="0"/>
                  </a:cubicBezTo>
                  <a:close/>
                </a:path>
              </a:pathLst>
            </a:custGeom>
            <a:gradFill>
              <a:gsLst>
                <a:gs pos="0">
                  <a:srgbClr val="048AFF">
                    <a:alpha val="53000"/>
                  </a:srgbClr>
                </a:gs>
                <a:gs pos="100000">
                  <a:srgbClr val="B100E8">
                    <a:alpha val="53000"/>
                  </a:srgbClr>
                </a:gs>
              </a:gsLst>
              <a:path path="circle"/>
            </a:gradFill>
          </p:spPr>
        </p:sp>
        <p:sp>
          <p:nvSpPr>
            <p:cNvPr id="27" name="TextBox 27"/>
            <p:cNvSpPr txBox="1"/>
            <p:nvPr/>
          </p:nvSpPr>
          <p:spPr bwMode="auto">
            <a:xfrm>
              <a:off x="0" y="-28575"/>
              <a:ext cx="152902" cy="102527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 bwMode="auto">
          <a:xfrm>
            <a:off x="113790" y="8443214"/>
            <a:ext cx="111123" cy="111123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 bwMode="auto">
          <a:xfrm>
            <a:off x="82259" y="7521990"/>
            <a:ext cx="111123" cy="111123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 bwMode="auto">
          <a:xfrm>
            <a:off x="98212" y="6680936"/>
            <a:ext cx="111123" cy="11112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 bwMode="auto">
          <a:xfrm>
            <a:off x="113790" y="5852606"/>
            <a:ext cx="111123" cy="111123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 bwMode="auto">
          <a:xfrm>
            <a:off x="530560" y="242608"/>
            <a:ext cx="6059570" cy="1353304"/>
          </a:xfrm>
          <a:custGeom>
            <a:avLst/>
            <a:gdLst/>
            <a:ahLst/>
            <a:cxnLst/>
            <a:rect l="l" t="t" r="r" b="b"/>
            <a:pathLst>
              <a:path w="6059570" h="1353304" extrusionOk="0">
                <a:moveTo>
                  <a:pt x="0" y="0"/>
                </a:moveTo>
                <a:lnTo>
                  <a:pt x="6059570" y="0"/>
                </a:lnTo>
                <a:lnTo>
                  <a:pt x="6059570" y="1353304"/>
                </a:lnTo>
                <a:lnTo>
                  <a:pt x="0" y="1353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grpSp>
        <p:nvGrpSpPr>
          <p:cNvPr id="44" name="Group 44"/>
          <p:cNvGrpSpPr/>
          <p:nvPr/>
        </p:nvGrpSpPr>
        <p:grpSpPr bwMode="auto">
          <a:xfrm>
            <a:off x="12610371" y="9303556"/>
            <a:ext cx="340475" cy="34047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rcRect t="7457" b="26057"/>
              <a:stretch/>
            </a:blipFill>
          </p:spPr>
        </p:sp>
      </p:grpSp>
      <p:grpSp>
        <p:nvGrpSpPr>
          <p:cNvPr id="46" name="Group 46"/>
          <p:cNvGrpSpPr/>
          <p:nvPr/>
        </p:nvGrpSpPr>
        <p:grpSpPr bwMode="auto">
          <a:xfrm>
            <a:off x="12621147" y="865920"/>
            <a:ext cx="523144" cy="489464"/>
            <a:chOff x="0" y="0"/>
            <a:chExt cx="1476227" cy="1381185"/>
          </a:xfrm>
        </p:grpSpPr>
        <p:sp>
          <p:nvSpPr>
            <p:cNvPr id="47" name="Freeform 47"/>
            <p:cNvSpPr/>
            <p:nvPr/>
          </p:nvSpPr>
          <p:spPr bwMode="auto">
            <a:xfrm>
              <a:off x="0" y="0"/>
              <a:ext cx="1476222" cy="1381125"/>
            </a:xfrm>
            <a:custGeom>
              <a:avLst/>
              <a:gdLst/>
              <a:ahLst/>
              <a:cxnLst/>
              <a:rect l="l" t="t" r="r" b="b"/>
              <a:pathLst>
                <a:path w="1476222" h="1381125" extrusionOk="0">
                  <a:moveTo>
                    <a:pt x="0" y="0"/>
                  </a:moveTo>
                  <a:lnTo>
                    <a:pt x="1476222" y="0"/>
                  </a:lnTo>
                  <a:lnTo>
                    <a:pt x="1476222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rcRect r="76026" b="3"/>
              <a:stretch/>
            </a:blipFill>
          </p:spPr>
        </p:sp>
      </p:grpSp>
      <p:sp>
        <p:nvSpPr>
          <p:cNvPr id="49" name="TextBox 49"/>
          <p:cNvSpPr txBox="1"/>
          <p:nvPr/>
        </p:nvSpPr>
        <p:spPr bwMode="auto">
          <a:xfrm>
            <a:off x="651955" y="5631826"/>
            <a:ext cx="10939202" cy="43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Быстро и централизованно запланировать графики отпусков</a:t>
            </a:r>
          </a:p>
        </p:txBody>
      </p:sp>
      <p:sp>
        <p:nvSpPr>
          <p:cNvPr id="50" name="TextBox 50"/>
          <p:cNvSpPr txBox="1"/>
          <p:nvPr/>
        </p:nvSpPr>
        <p:spPr bwMode="auto">
          <a:xfrm>
            <a:off x="666691" y="6494540"/>
            <a:ext cx="10939202" cy="43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Оперативно согласовать отпуск по цепочке согласующих</a:t>
            </a:r>
          </a:p>
        </p:txBody>
      </p:sp>
      <p:sp>
        <p:nvSpPr>
          <p:cNvPr id="51" name="TextBox 51"/>
          <p:cNvSpPr txBox="1"/>
          <p:nvPr/>
        </p:nvSpPr>
        <p:spPr bwMode="auto">
          <a:xfrm>
            <a:off x="1696452" y="1716972"/>
            <a:ext cx="3429669" cy="121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3"/>
              </a:lnSpc>
              <a:defRPr/>
            </a:pPr>
            <a:r>
              <a:rPr lang="en-US" sz="7000">
                <a:solidFill>
                  <a:srgbClr val="FFFFFF"/>
                </a:solidFill>
                <a:latin typeface="Raleway Bold"/>
              </a:rPr>
              <a:t>ViRest</a:t>
            </a:r>
            <a:endParaRPr/>
          </a:p>
        </p:txBody>
      </p:sp>
      <p:sp>
        <p:nvSpPr>
          <p:cNvPr id="52" name="TextBox 52"/>
          <p:cNvSpPr txBox="1"/>
          <p:nvPr/>
        </p:nvSpPr>
        <p:spPr bwMode="auto">
          <a:xfrm>
            <a:off x="2011821" y="2950507"/>
            <a:ext cx="457830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 Bold"/>
              </a:rPr>
              <a:t>Управление отпусками</a:t>
            </a:r>
            <a:endParaRPr/>
          </a:p>
        </p:txBody>
      </p:sp>
      <p:sp>
        <p:nvSpPr>
          <p:cNvPr id="53" name="TextBox 53"/>
          <p:cNvSpPr txBox="1"/>
          <p:nvPr/>
        </p:nvSpPr>
        <p:spPr bwMode="auto">
          <a:xfrm>
            <a:off x="651955" y="7407984"/>
            <a:ext cx="6083357" cy="43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Оформлять отпуска с помощью КЭДО</a:t>
            </a:r>
            <a:endParaRPr/>
          </a:p>
        </p:txBody>
      </p:sp>
      <p:sp>
        <p:nvSpPr>
          <p:cNvPr id="54" name="TextBox 54"/>
          <p:cNvSpPr txBox="1"/>
          <p:nvPr/>
        </p:nvSpPr>
        <p:spPr bwMode="auto">
          <a:xfrm>
            <a:off x="651955" y="8233841"/>
            <a:ext cx="8616746" cy="43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Анализировать баланс дней отпуска</a:t>
            </a:r>
          </a:p>
        </p:txBody>
      </p:sp>
      <p:grpSp>
        <p:nvGrpSpPr>
          <p:cNvPr id="55" name="Group 55"/>
          <p:cNvGrpSpPr/>
          <p:nvPr/>
        </p:nvGrpSpPr>
        <p:grpSpPr bwMode="auto">
          <a:xfrm>
            <a:off x="14306181" y="1428716"/>
            <a:ext cx="2223690" cy="635387"/>
            <a:chOff x="0" y="0"/>
            <a:chExt cx="4833791" cy="1381185"/>
          </a:xfrm>
        </p:grpSpPr>
        <p:sp>
          <p:nvSpPr>
            <p:cNvPr id="56" name="Freeform 5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7" name="Group 57"/>
          <p:cNvGrpSpPr/>
          <p:nvPr/>
        </p:nvGrpSpPr>
        <p:grpSpPr bwMode="auto">
          <a:xfrm>
            <a:off x="14315278" y="2064102"/>
            <a:ext cx="2223690" cy="635387"/>
            <a:chOff x="0" y="0"/>
            <a:chExt cx="4833791" cy="1381185"/>
          </a:xfrm>
        </p:grpSpPr>
        <p:sp>
          <p:nvSpPr>
            <p:cNvPr id="58" name="Freeform 58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9" name="Group 59"/>
          <p:cNvGrpSpPr/>
          <p:nvPr/>
        </p:nvGrpSpPr>
        <p:grpSpPr bwMode="auto">
          <a:xfrm>
            <a:off x="14306181" y="3912849"/>
            <a:ext cx="2223690" cy="635387"/>
            <a:chOff x="0" y="0"/>
            <a:chExt cx="4833791" cy="1381185"/>
          </a:xfrm>
        </p:grpSpPr>
        <p:sp>
          <p:nvSpPr>
            <p:cNvPr id="60" name="Freeform 6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1" name="Group 61"/>
          <p:cNvGrpSpPr/>
          <p:nvPr/>
        </p:nvGrpSpPr>
        <p:grpSpPr bwMode="auto">
          <a:xfrm>
            <a:off x="14315278" y="4548236"/>
            <a:ext cx="2223690" cy="635387"/>
            <a:chOff x="0" y="0"/>
            <a:chExt cx="4833791" cy="1381185"/>
          </a:xfrm>
        </p:grpSpPr>
        <p:sp>
          <p:nvSpPr>
            <p:cNvPr id="62" name="Freeform 6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3" name="Group 63"/>
          <p:cNvGrpSpPr/>
          <p:nvPr/>
        </p:nvGrpSpPr>
        <p:grpSpPr bwMode="auto">
          <a:xfrm>
            <a:off x="14315278" y="5221723"/>
            <a:ext cx="2223690" cy="635387"/>
            <a:chOff x="0" y="0"/>
            <a:chExt cx="4833791" cy="1381185"/>
          </a:xfrm>
        </p:grpSpPr>
        <p:sp>
          <p:nvSpPr>
            <p:cNvPr id="64" name="Freeform 64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5" name="Group 65"/>
          <p:cNvGrpSpPr/>
          <p:nvPr/>
        </p:nvGrpSpPr>
        <p:grpSpPr bwMode="auto">
          <a:xfrm>
            <a:off x="14315278" y="5895210"/>
            <a:ext cx="2223690" cy="635387"/>
            <a:chOff x="0" y="0"/>
            <a:chExt cx="4833791" cy="1381185"/>
          </a:xfrm>
        </p:grpSpPr>
        <p:sp>
          <p:nvSpPr>
            <p:cNvPr id="66" name="Freeform 6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67" name="Freeform 67"/>
          <p:cNvSpPr/>
          <p:nvPr/>
        </p:nvSpPr>
        <p:spPr bwMode="auto">
          <a:xfrm>
            <a:off x="12928560" y="4542901"/>
            <a:ext cx="3528879" cy="1443632"/>
          </a:xfrm>
          <a:custGeom>
            <a:avLst/>
            <a:gdLst/>
            <a:ahLst/>
            <a:cxnLst/>
            <a:rect l="l" t="t" r="r" b="b"/>
            <a:pathLst>
              <a:path w="3528879" h="1443632" extrusionOk="0">
                <a:moveTo>
                  <a:pt x="0" y="0"/>
                </a:moveTo>
                <a:lnTo>
                  <a:pt x="3528879" y="0"/>
                </a:lnTo>
                <a:lnTo>
                  <a:pt x="3528879" y="1443632"/>
                </a:lnTo>
                <a:lnTo>
                  <a:pt x="0" y="14436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68" name="TextBox 68"/>
          <p:cNvSpPr txBox="1"/>
          <p:nvPr/>
        </p:nvSpPr>
        <p:spPr bwMode="auto">
          <a:xfrm>
            <a:off x="13190125" y="4759352"/>
            <a:ext cx="3267314" cy="71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Сколько дней отпуска осталось у сотрудника?</a:t>
            </a:r>
            <a:endParaRPr/>
          </a:p>
        </p:txBody>
      </p:sp>
      <p:grpSp>
        <p:nvGrpSpPr>
          <p:cNvPr id="69" name="Group 69"/>
          <p:cNvGrpSpPr/>
          <p:nvPr/>
        </p:nvGrpSpPr>
        <p:grpSpPr bwMode="auto">
          <a:xfrm>
            <a:off x="14306181" y="6568697"/>
            <a:ext cx="2223690" cy="635387"/>
            <a:chOff x="0" y="0"/>
            <a:chExt cx="4833791" cy="1381185"/>
          </a:xfrm>
        </p:grpSpPr>
        <p:sp>
          <p:nvSpPr>
            <p:cNvPr id="70" name="Freeform 7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1" name="Group 71"/>
          <p:cNvGrpSpPr/>
          <p:nvPr/>
        </p:nvGrpSpPr>
        <p:grpSpPr bwMode="auto">
          <a:xfrm>
            <a:off x="14315278" y="7242184"/>
            <a:ext cx="2223690" cy="635387"/>
            <a:chOff x="0" y="0"/>
            <a:chExt cx="4833791" cy="1381185"/>
          </a:xfrm>
        </p:grpSpPr>
        <p:sp>
          <p:nvSpPr>
            <p:cNvPr id="72" name="Freeform 7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3" name="Group 73"/>
          <p:cNvGrpSpPr/>
          <p:nvPr/>
        </p:nvGrpSpPr>
        <p:grpSpPr bwMode="auto">
          <a:xfrm>
            <a:off x="14315278" y="7915671"/>
            <a:ext cx="2223690" cy="635387"/>
            <a:chOff x="0" y="0"/>
            <a:chExt cx="4833791" cy="1381185"/>
          </a:xfrm>
        </p:grpSpPr>
        <p:sp>
          <p:nvSpPr>
            <p:cNvPr id="74" name="Freeform 74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75" name="Freeform 75"/>
          <p:cNvSpPr/>
          <p:nvPr/>
        </p:nvSpPr>
        <p:spPr bwMode="auto">
          <a:xfrm flipH="1">
            <a:off x="12471808" y="6620136"/>
            <a:ext cx="3519755" cy="1439900"/>
          </a:xfrm>
          <a:custGeom>
            <a:avLst/>
            <a:gdLst/>
            <a:ahLst/>
            <a:cxnLst/>
            <a:rect l="l" t="t" r="r" b="b"/>
            <a:pathLst>
              <a:path w="3519755" h="1439900" extrusionOk="0">
                <a:moveTo>
                  <a:pt x="3519755" y="0"/>
                </a:moveTo>
                <a:lnTo>
                  <a:pt x="0" y="0"/>
                </a:lnTo>
                <a:lnTo>
                  <a:pt x="0" y="1439900"/>
                </a:lnTo>
                <a:lnTo>
                  <a:pt x="3519755" y="1439900"/>
                </a:lnTo>
                <a:lnTo>
                  <a:pt x="3519755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76" name="TextBox 76"/>
          <p:cNvSpPr txBox="1"/>
          <p:nvPr/>
        </p:nvSpPr>
        <p:spPr bwMode="auto">
          <a:xfrm>
            <a:off x="12720673" y="6662773"/>
            <a:ext cx="3270890" cy="106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 сделать график отпусков на следующий год за неделю?</a:t>
            </a:r>
            <a:endParaRPr/>
          </a:p>
        </p:txBody>
      </p:sp>
      <p:grpSp>
        <p:nvGrpSpPr>
          <p:cNvPr id="77" name="Group 77"/>
          <p:cNvGrpSpPr/>
          <p:nvPr/>
        </p:nvGrpSpPr>
        <p:grpSpPr bwMode="auto">
          <a:xfrm>
            <a:off x="14315278" y="8589158"/>
            <a:ext cx="2223690" cy="635387"/>
            <a:chOff x="0" y="0"/>
            <a:chExt cx="4833791" cy="1381185"/>
          </a:xfrm>
        </p:grpSpPr>
        <p:sp>
          <p:nvSpPr>
            <p:cNvPr id="78" name="Freeform 78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9" name="Group 79"/>
          <p:cNvGrpSpPr/>
          <p:nvPr/>
        </p:nvGrpSpPr>
        <p:grpSpPr bwMode="auto">
          <a:xfrm>
            <a:off x="14315278" y="3338407"/>
            <a:ext cx="2223690" cy="635387"/>
            <a:chOff x="0" y="0"/>
            <a:chExt cx="4833791" cy="1381185"/>
          </a:xfrm>
        </p:grpSpPr>
        <p:sp>
          <p:nvSpPr>
            <p:cNvPr id="80" name="Freeform 8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81" name="Group 81"/>
          <p:cNvGrpSpPr/>
          <p:nvPr/>
        </p:nvGrpSpPr>
        <p:grpSpPr bwMode="auto">
          <a:xfrm>
            <a:off x="14306181" y="2699489"/>
            <a:ext cx="2223690" cy="635387"/>
            <a:chOff x="0" y="0"/>
            <a:chExt cx="4833791" cy="1381185"/>
          </a:xfrm>
        </p:grpSpPr>
        <p:sp>
          <p:nvSpPr>
            <p:cNvPr id="82" name="Freeform 8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83" name="Freeform 83"/>
          <p:cNvSpPr/>
          <p:nvPr/>
        </p:nvSpPr>
        <p:spPr bwMode="auto">
          <a:xfrm flipH="1">
            <a:off x="12471808" y="2227748"/>
            <a:ext cx="3699613" cy="1513478"/>
          </a:xfrm>
          <a:custGeom>
            <a:avLst/>
            <a:gdLst/>
            <a:ahLst/>
            <a:cxnLst/>
            <a:rect l="l" t="t" r="r" b="b"/>
            <a:pathLst>
              <a:path w="3699613" h="1513478" extrusionOk="0">
                <a:moveTo>
                  <a:pt x="3699612" y="0"/>
                </a:moveTo>
                <a:lnTo>
                  <a:pt x="0" y="0"/>
                </a:lnTo>
                <a:lnTo>
                  <a:pt x="0" y="1513478"/>
                </a:lnTo>
                <a:lnTo>
                  <a:pt x="3699612" y="1513478"/>
                </a:lnTo>
                <a:lnTo>
                  <a:pt x="3699612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84" name="TextBox 84"/>
          <p:cNvSpPr txBox="1"/>
          <p:nvPr/>
        </p:nvSpPr>
        <p:spPr bwMode="auto">
          <a:xfrm>
            <a:off x="12621147" y="2324646"/>
            <a:ext cx="3479743" cy="1063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 спланировать отпуска команды на лето, чтобы все сразу не ушли?</a:t>
            </a:r>
            <a:endParaRPr/>
          </a:p>
        </p:txBody>
      </p:sp>
      <p:sp>
        <p:nvSpPr>
          <p:cNvPr id="85" name="TextBox 85"/>
          <p:cNvSpPr txBox="1"/>
          <p:nvPr/>
        </p:nvSpPr>
        <p:spPr bwMode="auto">
          <a:xfrm>
            <a:off x="288055" y="4249979"/>
            <a:ext cx="3447534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defRPr/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Поможет вам:</a:t>
            </a:r>
            <a:endParaRPr/>
          </a:p>
        </p:txBody>
      </p:sp>
      <p:sp>
        <p:nvSpPr>
          <p:cNvPr id="86" name="TextBox 86"/>
          <p:cNvSpPr txBox="1"/>
          <p:nvPr/>
        </p:nvSpPr>
        <p:spPr bwMode="auto">
          <a:xfrm>
            <a:off x="13097689" y="9349778"/>
            <a:ext cx="998287" cy="21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8"/>
              </a:lnSpc>
              <a:defRPr/>
            </a:pPr>
            <a:r>
              <a:rPr lang="en-US" sz="1250">
                <a:solidFill>
                  <a:srgbClr val="000000"/>
                </a:solidFill>
                <a:latin typeface="Open Sans"/>
              </a:rPr>
              <a:t>Сообщение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grpSp>
        <p:nvGrpSpPr>
          <p:cNvPr id="3" name="Group 3"/>
          <p:cNvGrpSpPr/>
          <p:nvPr/>
        </p:nvGrpSpPr>
        <p:grpSpPr bwMode="auto">
          <a:xfrm rot="-10800000">
            <a:off x="-6400" y="1887496"/>
            <a:ext cx="18294400" cy="1740608"/>
            <a:chOff x="0" y="0"/>
            <a:chExt cx="5657221" cy="458432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5657221" cy="458432"/>
            </a:xfrm>
            <a:custGeom>
              <a:avLst/>
              <a:gdLst/>
              <a:ahLst/>
              <a:cxnLst/>
              <a:rect l="l" t="t" r="r" b="b"/>
              <a:pathLst>
                <a:path w="5657221" h="458432" extrusionOk="0">
                  <a:moveTo>
                    <a:pt x="7929" y="0"/>
                  </a:moveTo>
                  <a:lnTo>
                    <a:pt x="5649292" y="0"/>
                  </a:lnTo>
                  <a:cubicBezTo>
                    <a:pt x="5653671" y="0"/>
                    <a:pt x="5657221" y="3550"/>
                    <a:pt x="5657221" y="7929"/>
                  </a:cubicBezTo>
                  <a:lnTo>
                    <a:pt x="5657221" y="450502"/>
                  </a:lnTo>
                  <a:cubicBezTo>
                    <a:pt x="5657221" y="452605"/>
                    <a:pt x="5656385" y="454622"/>
                    <a:pt x="5654899" y="456109"/>
                  </a:cubicBezTo>
                  <a:cubicBezTo>
                    <a:pt x="5653412" y="457596"/>
                    <a:pt x="5651395" y="458432"/>
                    <a:pt x="5649292" y="458432"/>
                  </a:cubicBezTo>
                  <a:lnTo>
                    <a:pt x="7929" y="458432"/>
                  </a:lnTo>
                  <a:cubicBezTo>
                    <a:pt x="3550" y="458432"/>
                    <a:pt x="0" y="454882"/>
                    <a:pt x="0" y="450502"/>
                  </a:cubicBezTo>
                  <a:lnTo>
                    <a:pt x="0" y="7929"/>
                  </a:lnTo>
                  <a:cubicBezTo>
                    <a:pt x="0" y="5826"/>
                    <a:pt x="835" y="3810"/>
                    <a:pt x="2322" y="2322"/>
                  </a:cubicBezTo>
                  <a:cubicBezTo>
                    <a:pt x="3810" y="835"/>
                    <a:pt x="5826" y="0"/>
                    <a:pt x="7929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39000"/>
                  </a:srgbClr>
                </a:gs>
                <a:gs pos="100000">
                  <a:srgbClr val="B100E8">
                    <a:alpha val="39000"/>
                  </a:srgbClr>
                </a:gs>
              </a:gsLst>
              <a:path path="circle"/>
            </a:gradFill>
          </p:spPr>
        </p:sp>
        <p:sp>
          <p:nvSpPr>
            <p:cNvPr id="5" name="TextBox 5"/>
            <p:cNvSpPr txBox="1"/>
            <p:nvPr/>
          </p:nvSpPr>
          <p:spPr bwMode="auto">
            <a:xfrm>
              <a:off x="0" y="-28575"/>
              <a:ext cx="5657221" cy="4870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 bwMode="auto">
          <a:xfrm>
            <a:off x="0" y="1993048"/>
            <a:ext cx="1954569" cy="1529505"/>
            <a:chOff x="0" y="0"/>
            <a:chExt cx="2916181" cy="2281993"/>
          </a:xfrm>
        </p:grpSpPr>
        <p:sp>
          <p:nvSpPr>
            <p:cNvPr id="7" name="Freeform 7"/>
            <p:cNvSpPr/>
            <p:nvPr/>
          </p:nvSpPr>
          <p:spPr bwMode="auto">
            <a:xfrm>
              <a:off x="0" y="0"/>
              <a:ext cx="2916174" cy="2281936"/>
            </a:xfrm>
            <a:custGeom>
              <a:avLst/>
              <a:gdLst/>
              <a:ahLst/>
              <a:cxnLst/>
              <a:rect l="l" t="t" r="r" b="b"/>
              <a:pathLst>
                <a:path w="2916174" h="2281936" extrusionOk="0">
                  <a:moveTo>
                    <a:pt x="0" y="0"/>
                  </a:moveTo>
                  <a:lnTo>
                    <a:pt x="2916174" y="0"/>
                  </a:lnTo>
                  <a:lnTo>
                    <a:pt x="2916174" y="2281936"/>
                  </a:lnTo>
                  <a:lnTo>
                    <a:pt x="0" y="2281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rcRect t="47" b="49"/>
              <a:stretch/>
            </a:blipFill>
          </p:spPr>
        </p:sp>
      </p:grpSp>
      <p:grpSp>
        <p:nvGrpSpPr>
          <p:cNvPr id="8" name="Group 8"/>
          <p:cNvGrpSpPr/>
          <p:nvPr/>
        </p:nvGrpSpPr>
        <p:grpSpPr bwMode="auto">
          <a:xfrm>
            <a:off x="458959" y="9378353"/>
            <a:ext cx="11319476" cy="458578"/>
            <a:chOff x="0" y="0"/>
            <a:chExt cx="2981261" cy="12077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2981261" cy="120778"/>
            </a:xfrm>
            <a:custGeom>
              <a:avLst/>
              <a:gdLst/>
              <a:ahLst/>
              <a:cxnLst/>
              <a:rect l="l" t="t" r="r" b="b"/>
              <a:pathLst>
                <a:path w="2981261" h="120778" extrusionOk="0">
                  <a:moveTo>
                    <a:pt x="9575" y="0"/>
                  </a:moveTo>
                  <a:lnTo>
                    <a:pt x="2971686" y="0"/>
                  </a:lnTo>
                  <a:cubicBezTo>
                    <a:pt x="2974225" y="0"/>
                    <a:pt x="2976661" y="1009"/>
                    <a:pt x="2978457" y="2805"/>
                  </a:cubicBezTo>
                  <a:cubicBezTo>
                    <a:pt x="2980252" y="4600"/>
                    <a:pt x="2981261" y="7036"/>
                    <a:pt x="2981261" y="9575"/>
                  </a:cubicBezTo>
                  <a:lnTo>
                    <a:pt x="2981261" y="111203"/>
                  </a:lnTo>
                  <a:cubicBezTo>
                    <a:pt x="2981261" y="113742"/>
                    <a:pt x="2980252" y="116178"/>
                    <a:pt x="2978457" y="117973"/>
                  </a:cubicBezTo>
                  <a:cubicBezTo>
                    <a:pt x="2976661" y="119769"/>
                    <a:pt x="2974225" y="120778"/>
                    <a:pt x="2971686" y="120778"/>
                  </a:cubicBezTo>
                  <a:lnTo>
                    <a:pt x="9575" y="120778"/>
                  </a:lnTo>
                  <a:cubicBezTo>
                    <a:pt x="7036" y="120778"/>
                    <a:pt x="4600" y="119769"/>
                    <a:pt x="2805" y="117973"/>
                  </a:cubicBezTo>
                  <a:cubicBezTo>
                    <a:pt x="1009" y="116178"/>
                    <a:pt x="0" y="113742"/>
                    <a:pt x="0" y="111203"/>
                  </a:cubicBezTo>
                  <a:lnTo>
                    <a:pt x="0" y="9575"/>
                  </a:lnTo>
                  <a:cubicBezTo>
                    <a:pt x="0" y="7036"/>
                    <a:pt x="1009" y="4600"/>
                    <a:pt x="2805" y="2805"/>
                  </a:cubicBezTo>
                  <a:cubicBezTo>
                    <a:pt x="4600" y="1009"/>
                    <a:pt x="7036" y="0"/>
                    <a:pt x="95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gradFill>
                <a:gsLst>
                  <a:gs pos="0">
                    <a:srgbClr val="048AFF">
                      <a:alpha val="100000"/>
                    </a:srgbClr>
                  </a:gs>
                  <a:gs pos="100000">
                    <a:srgbClr val="B100E8">
                      <a:alpha val="100000"/>
                    </a:srgbClr>
                  </a:gs>
                </a:gsLst>
                <a:path path="circle"/>
              </a:gradFill>
              <a:prstDash val="sysDot"/>
              <a:miter/>
            </a:ln>
          </p:spPr>
        </p:sp>
        <p:sp>
          <p:nvSpPr>
            <p:cNvPr id="10" name="TextBox 10"/>
            <p:cNvSpPr txBox="1"/>
            <p:nvPr/>
          </p:nvSpPr>
          <p:spPr bwMode="auto">
            <a:xfrm>
              <a:off x="0" y="-28575"/>
              <a:ext cx="2981261" cy="14935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 sz="3000"/>
            </a:p>
          </p:txBody>
        </p:sp>
      </p:grpSp>
      <p:sp>
        <p:nvSpPr>
          <p:cNvPr id="11" name="TextBox 11"/>
          <p:cNvSpPr txBox="1"/>
          <p:nvPr/>
        </p:nvSpPr>
        <p:spPr bwMode="auto">
          <a:xfrm>
            <a:off x="1917771" y="1708696"/>
            <a:ext cx="2933163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defRPr/>
            </a:pPr>
            <a:r>
              <a:rPr lang="en-US" sz="7000">
                <a:solidFill>
                  <a:srgbClr val="FFFFFF"/>
                </a:solidFill>
                <a:latin typeface="Raleway Bold"/>
              </a:rPr>
              <a:t>ViPlan</a:t>
            </a:r>
            <a:endParaRPr/>
          </a:p>
        </p:txBody>
      </p:sp>
      <p:sp>
        <p:nvSpPr>
          <p:cNvPr id="12" name="TextBox 12"/>
          <p:cNvSpPr txBox="1"/>
          <p:nvPr/>
        </p:nvSpPr>
        <p:spPr bwMode="auto">
          <a:xfrm>
            <a:off x="2126710" y="2950507"/>
            <a:ext cx="9712457" cy="52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 Bold"/>
              </a:rPr>
              <a:t>Планирование и управление ресурсами компании</a:t>
            </a:r>
            <a:endParaRPr/>
          </a:p>
        </p:txBody>
      </p:sp>
      <p:sp>
        <p:nvSpPr>
          <p:cNvPr id="13" name="TextBox 13"/>
          <p:cNvSpPr txBox="1"/>
          <p:nvPr/>
        </p:nvSpPr>
        <p:spPr bwMode="auto">
          <a:xfrm>
            <a:off x="3522560" y="9353666"/>
            <a:ext cx="7526439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  <a:defRPr/>
            </a:pPr>
            <a:r>
              <a:rPr lang="en-US" sz="3000">
                <a:solidFill>
                  <a:srgbClr val="FFFFFF"/>
                </a:solidFill>
                <a:latin typeface="Arimo Bold"/>
              </a:rPr>
              <a:t>Возможность</a:t>
            </a:r>
            <a:r>
              <a:rPr lang="en-US" sz="2500">
                <a:solidFill>
                  <a:srgbClr val="FFFFFF"/>
                </a:solidFill>
                <a:latin typeface="Arimo Bold"/>
              </a:rPr>
              <a:t> интеграции с SAP/1С</a:t>
            </a:r>
            <a:endParaRPr/>
          </a:p>
        </p:txBody>
      </p:sp>
      <p:sp>
        <p:nvSpPr>
          <p:cNvPr id="17" name="TextBox 17"/>
          <p:cNvSpPr txBox="1"/>
          <p:nvPr/>
        </p:nvSpPr>
        <p:spPr bwMode="auto">
          <a:xfrm>
            <a:off x="615633" y="6276207"/>
            <a:ext cx="5271991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ts val="0"/>
              </a:spcBef>
              <a:defRPr/>
            </a:pPr>
            <a:r>
              <a:rPr lang="en-US" sz="2500">
                <a:solidFill>
                  <a:srgbClr val="FDFDFD"/>
                </a:solidFill>
                <a:latin typeface="Raleway Bold"/>
              </a:rPr>
              <a:t>Вести учет рабочего времени</a:t>
            </a:r>
          </a:p>
        </p:txBody>
      </p:sp>
      <p:sp>
        <p:nvSpPr>
          <p:cNvPr id="19" name="TextBox 19"/>
          <p:cNvSpPr txBox="1"/>
          <p:nvPr/>
        </p:nvSpPr>
        <p:spPr bwMode="auto">
          <a:xfrm>
            <a:off x="615633" y="7100799"/>
            <a:ext cx="3839323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ts val="0"/>
              </a:spcBef>
              <a:defRPr/>
            </a:pPr>
            <a:r>
              <a:rPr lang="en-US" sz="2500">
                <a:solidFill>
                  <a:srgbClr val="FDFDFD"/>
                </a:solidFill>
                <a:latin typeface="Raleway Bold"/>
              </a:rPr>
              <a:t>Управлять бюджетом</a:t>
            </a:r>
          </a:p>
        </p:txBody>
      </p:sp>
      <p:sp>
        <p:nvSpPr>
          <p:cNvPr id="20" name="TextBox 20"/>
          <p:cNvSpPr txBox="1"/>
          <p:nvPr/>
        </p:nvSpPr>
        <p:spPr bwMode="auto">
          <a:xfrm>
            <a:off x="629578" y="5526304"/>
            <a:ext cx="5218341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ts val="0"/>
              </a:spcBef>
              <a:defRPr/>
            </a:pPr>
            <a:r>
              <a:rPr lang="en-US" sz="2500">
                <a:solidFill>
                  <a:srgbClr val="FDFDFD"/>
                </a:solidFill>
                <a:latin typeface="Raleway Bold"/>
              </a:rPr>
              <a:t>Управлять командой проекта</a:t>
            </a: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 bwMode="auto">
          <a:xfrm>
            <a:off x="12011308" y="429703"/>
            <a:ext cx="4870524" cy="9637168"/>
            <a:chOff x="0" y="0"/>
            <a:chExt cx="2620010" cy="5184140"/>
          </a:xfrm>
        </p:grpSpPr>
        <p:sp>
          <p:nvSpPr>
            <p:cNvPr id="22" name="Freeform 22"/>
            <p:cNvSpPr/>
            <p:nvPr/>
          </p:nvSpPr>
          <p:spPr bwMode="auto">
            <a:xfrm>
              <a:off x="53340" y="25400"/>
              <a:ext cx="2513329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Freeform 23"/>
            <p:cNvSpPr/>
            <p:nvPr/>
          </p:nvSpPr>
          <p:spPr bwMode="auto"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gradFill>
              <a:gsLst>
                <a:gs pos="0">
                  <a:srgbClr val="B100E8">
                    <a:alpha val="100000"/>
                  </a:srgbClr>
                </a:gs>
                <a:gs pos="100000">
                  <a:srgbClr val="129D5F">
                    <a:alpha val="100000"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</a:ln>
          </p:spPr>
        </p:sp>
        <p:sp>
          <p:nvSpPr>
            <p:cNvPr id="24" name="Freeform 24"/>
            <p:cNvSpPr/>
            <p:nvPr/>
          </p:nvSpPr>
          <p:spPr bwMode="auto"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25" name="Freeform 25"/>
            <p:cNvSpPr/>
            <p:nvPr/>
          </p:nvSpPr>
          <p:spPr bwMode="auto"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26" name="Freeform 26"/>
            <p:cNvSpPr/>
            <p:nvPr/>
          </p:nvSpPr>
          <p:spPr bwMode="auto"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27" name="Freeform 27"/>
            <p:cNvSpPr/>
            <p:nvPr/>
          </p:nvSpPr>
          <p:spPr bwMode="auto"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28" name="Freeform 28"/>
            <p:cNvSpPr/>
            <p:nvPr/>
          </p:nvSpPr>
          <p:spPr bwMode="auto"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29" name="Freeform 29"/>
            <p:cNvSpPr/>
            <p:nvPr/>
          </p:nvSpPr>
          <p:spPr bwMode="auto"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30" name="Freeform 30"/>
            <p:cNvSpPr/>
            <p:nvPr/>
          </p:nvSpPr>
          <p:spPr bwMode="auto"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31" name="Group 31"/>
          <p:cNvGrpSpPr/>
          <p:nvPr/>
        </p:nvGrpSpPr>
        <p:grpSpPr bwMode="auto">
          <a:xfrm>
            <a:off x="12354172" y="1428716"/>
            <a:ext cx="4184795" cy="55303"/>
            <a:chOff x="0" y="0"/>
            <a:chExt cx="1102168" cy="14565"/>
          </a:xfrm>
        </p:grpSpPr>
        <p:sp>
          <p:nvSpPr>
            <p:cNvPr id="32" name="Freeform 32"/>
            <p:cNvSpPr/>
            <p:nvPr/>
          </p:nvSpPr>
          <p:spPr bwMode="auto">
            <a:xfrm>
              <a:off x="0" y="0"/>
              <a:ext cx="1102168" cy="14565"/>
            </a:xfrm>
            <a:custGeom>
              <a:avLst/>
              <a:gdLst/>
              <a:ahLst/>
              <a:cxnLst/>
              <a:rect l="l" t="t" r="r" b="b"/>
              <a:pathLst>
                <a:path w="1102168" h="14565" extrusionOk="0">
                  <a:moveTo>
                    <a:pt x="5550" y="0"/>
                  </a:moveTo>
                  <a:lnTo>
                    <a:pt x="1096618" y="0"/>
                  </a:lnTo>
                  <a:cubicBezTo>
                    <a:pt x="1099683" y="0"/>
                    <a:pt x="1102168" y="2485"/>
                    <a:pt x="1102168" y="5550"/>
                  </a:cubicBezTo>
                  <a:lnTo>
                    <a:pt x="1102168" y="9015"/>
                  </a:lnTo>
                  <a:cubicBezTo>
                    <a:pt x="1102168" y="12081"/>
                    <a:pt x="1099683" y="14565"/>
                    <a:pt x="1096618" y="14565"/>
                  </a:cubicBezTo>
                  <a:lnTo>
                    <a:pt x="5550" y="14565"/>
                  </a:lnTo>
                  <a:cubicBezTo>
                    <a:pt x="2485" y="14565"/>
                    <a:pt x="0" y="12081"/>
                    <a:pt x="0" y="9015"/>
                  </a:cubicBezTo>
                  <a:lnTo>
                    <a:pt x="0" y="5550"/>
                  </a:lnTo>
                  <a:cubicBezTo>
                    <a:pt x="0" y="2485"/>
                    <a:pt x="2485" y="0"/>
                    <a:pt x="5550" y="0"/>
                  </a:cubicBezTo>
                  <a:close/>
                </a:path>
              </a:pathLst>
            </a:custGeom>
            <a:gradFill>
              <a:gsLst>
                <a:gs pos="0">
                  <a:srgbClr val="127631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/>
            </a:gradFill>
          </p:spPr>
        </p:sp>
        <p:sp>
          <p:nvSpPr>
            <p:cNvPr id="33" name="TextBox 33"/>
            <p:cNvSpPr txBox="1"/>
            <p:nvPr/>
          </p:nvSpPr>
          <p:spPr bwMode="auto">
            <a:xfrm>
              <a:off x="0" y="-28575"/>
              <a:ext cx="1102168" cy="4314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 bwMode="auto">
          <a:xfrm>
            <a:off x="12541571" y="9258300"/>
            <a:ext cx="3839683" cy="430987"/>
            <a:chOff x="0" y="0"/>
            <a:chExt cx="1011275" cy="113511"/>
          </a:xfrm>
        </p:grpSpPr>
        <p:sp>
          <p:nvSpPr>
            <p:cNvPr id="35" name="Freeform 35"/>
            <p:cNvSpPr/>
            <p:nvPr/>
          </p:nvSpPr>
          <p:spPr bwMode="auto">
            <a:xfrm>
              <a:off x="0" y="0"/>
              <a:ext cx="1011275" cy="113511"/>
            </a:xfrm>
            <a:custGeom>
              <a:avLst/>
              <a:gdLst/>
              <a:ahLst/>
              <a:cxnLst/>
              <a:rect l="l" t="t" r="r" b="b"/>
              <a:pathLst>
                <a:path w="1011275" h="113511" extrusionOk="0">
                  <a:moveTo>
                    <a:pt x="50407" y="0"/>
                  </a:moveTo>
                  <a:lnTo>
                    <a:pt x="960867" y="0"/>
                  </a:lnTo>
                  <a:cubicBezTo>
                    <a:pt x="974236" y="0"/>
                    <a:pt x="987057" y="5311"/>
                    <a:pt x="996511" y="14764"/>
                  </a:cubicBezTo>
                  <a:cubicBezTo>
                    <a:pt x="1005964" y="24217"/>
                    <a:pt x="1011275" y="37038"/>
                    <a:pt x="1011275" y="50407"/>
                  </a:cubicBezTo>
                  <a:lnTo>
                    <a:pt x="1011275" y="63104"/>
                  </a:lnTo>
                  <a:cubicBezTo>
                    <a:pt x="1011275" y="90943"/>
                    <a:pt x="988707" y="113511"/>
                    <a:pt x="960867" y="113511"/>
                  </a:cubicBezTo>
                  <a:lnTo>
                    <a:pt x="50407" y="113511"/>
                  </a:lnTo>
                  <a:cubicBezTo>
                    <a:pt x="37038" y="113511"/>
                    <a:pt x="24217" y="108200"/>
                    <a:pt x="14764" y="98747"/>
                  </a:cubicBezTo>
                  <a:cubicBezTo>
                    <a:pt x="5311" y="89294"/>
                    <a:pt x="0" y="76473"/>
                    <a:pt x="0" y="63104"/>
                  </a:cubicBezTo>
                  <a:lnTo>
                    <a:pt x="0" y="50407"/>
                  </a:lnTo>
                  <a:cubicBezTo>
                    <a:pt x="0" y="37038"/>
                    <a:pt x="5311" y="24217"/>
                    <a:pt x="14764" y="14764"/>
                  </a:cubicBezTo>
                  <a:cubicBezTo>
                    <a:pt x="24217" y="5311"/>
                    <a:pt x="37038" y="0"/>
                    <a:pt x="504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TextBox 36"/>
            <p:cNvSpPr txBox="1"/>
            <p:nvPr/>
          </p:nvSpPr>
          <p:spPr bwMode="auto">
            <a:xfrm>
              <a:off x="0" y="-28575"/>
              <a:ext cx="1011275" cy="142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 bwMode="auto">
          <a:xfrm>
            <a:off x="15891884" y="9322371"/>
            <a:ext cx="302844" cy="302844"/>
          </a:xfrm>
          <a:custGeom>
            <a:avLst/>
            <a:gdLst/>
            <a:ahLst/>
            <a:cxnLst/>
            <a:rect l="l" t="t" r="r" b="b"/>
            <a:pathLst>
              <a:path w="302845" h="302845" extrusionOk="0">
                <a:moveTo>
                  <a:pt x="0" y="0"/>
                </a:moveTo>
                <a:lnTo>
                  <a:pt x="302845" y="0"/>
                </a:lnTo>
                <a:lnTo>
                  <a:pt x="302845" y="302845"/>
                </a:lnTo>
                <a:lnTo>
                  <a:pt x="0" y="302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38" name="Freeform 38"/>
          <p:cNvSpPr/>
          <p:nvPr/>
        </p:nvSpPr>
        <p:spPr bwMode="auto">
          <a:xfrm>
            <a:off x="530560" y="242608"/>
            <a:ext cx="6059570" cy="1353304"/>
          </a:xfrm>
          <a:custGeom>
            <a:avLst/>
            <a:gdLst/>
            <a:ahLst/>
            <a:cxnLst/>
            <a:rect l="l" t="t" r="r" b="b"/>
            <a:pathLst>
              <a:path w="6059570" h="1353304" extrusionOk="0">
                <a:moveTo>
                  <a:pt x="0" y="0"/>
                </a:moveTo>
                <a:lnTo>
                  <a:pt x="6059570" y="0"/>
                </a:lnTo>
                <a:lnTo>
                  <a:pt x="6059570" y="1353304"/>
                </a:lnTo>
                <a:lnTo>
                  <a:pt x="0" y="1353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grpSp>
        <p:nvGrpSpPr>
          <p:cNvPr id="39" name="Group 39"/>
          <p:cNvGrpSpPr/>
          <p:nvPr/>
        </p:nvGrpSpPr>
        <p:grpSpPr bwMode="auto">
          <a:xfrm>
            <a:off x="12606776" y="9303556"/>
            <a:ext cx="340475" cy="34047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rcRect t="7457" b="26057"/>
              <a:stretch/>
            </a:blipFill>
          </p:spPr>
        </p:sp>
      </p:grpSp>
      <p:sp>
        <p:nvSpPr>
          <p:cNvPr id="41" name="TextBox 41"/>
          <p:cNvSpPr txBox="1"/>
          <p:nvPr/>
        </p:nvSpPr>
        <p:spPr bwMode="auto">
          <a:xfrm>
            <a:off x="13097689" y="9349778"/>
            <a:ext cx="998287" cy="21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8"/>
              </a:lnSpc>
              <a:defRPr/>
            </a:pPr>
            <a:r>
              <a:rPr lang="en-US" sz="1250">
                <a:solidFill>
                  <a:srgbClr val="000000"/>
                </a:solidFill>
                <a:latin typeface="Open Sans"/>
              </a:rPr>
              <a:t>Сообщение</a:t>
            </a:r>
          </a:p>
        </p:txBody>
      </p:sp>
      <p:grpSp>
        <p:nvGrpSpPr>
          <p:cNvPr id="66" name="Group 66"/>
          <p:cNvGrpSpPr/>
          <p:nvPr/>
        </p:nvGrpSpPr>
        <p:grpSpPr bwMode="auto">
          <a:xfrm>
            <a:off x="12621147" y="865920"/>
            <a:ext cx="523144" cy="489464"/>
            <a:chOff x="0" y="0"/>
            <a:chExt cx="1476227" cy="1381185"/>
          </a:xfrm>
        </p:grpSpPr>
        <p:sp>
          <p:nvSpPr>
            <p:cNvPr id="67" name="Freeform 67"/>
            <p:cNvSpPr/>
            <p:nvPr/>
          </p:nvSpPr>
          <p:spPr bwMode="auto">
            <a:xfrm>
              <a:off x="0" y="0"/>
              <a:ext cx="1476222" cy="1381125"/>
            </a:xfrm>
            <a:custGeom>
              <a:avLst/>
              <a:gdLst/>
              <a:ahLst/>
              <a:cxnLst/>
              <a:rect l="l" t="t" r="r" b="b"/>
              <a:pathLst>
                <a:path w="1476222" h="1381125" extrusionOk="0">
                  <a:moveTo>
                    <a:pt x="0" y="0"/>
                  </a:moveTo>
                  <a:lnTo>
                    <a:pt x="1476222" y="0"/>
                  </a:lnTo>
                  <a:lnTo>
                    <a:pt x="1476222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rcRect r="76026" b="3"/>
              <a:stretch/>
            </a:blipFill>
          </p:spPr>
        </p:sp>
      </p:grpSp>
      <p:grpSp>
        <p:nvGrpSpPr>
          <p:cNvPr id="68" name="Group 68"/>
          <p:cNvGrpSpPr/>
          <p:nvPr/>
        </p:nvGrpSpPr>
        <p:grpSpPr bwMode="auto">
          <a:xfrm>
            <a:off x="14306181" y="1428716"/>
            <a:ext cx="2223690" cy="635387"/>
            <a:chOff x="0" y="0"/>
            <a:chExt cx="4833791" cy="1381185"/>
          </a:xfrm>
        </p:grpSpPr>
        <p:sp>
          <p:nvSpPr>
            <p:cNvPr id="69" name="Freeform 69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0" name="Group 70"/>
          <p:cNvGrpSpPr/>
          <p:nvPr/>
        </p:nvGrpSpPr>
        <p:grpSpPr bwMode="auto">
          <a:xfrm>
            <a:off x="14315278" y="2064102"/>
            <a:ext cx="2223690" cy="635387"/>
            <a:chOff x="0" y="0"/>
            <a:chExt cx="4833791" cy="1381185"/>
          </a:xfrm>
        </p:grpSpPr>
        <p:sp>
          <p:nvSpPr>
            <p:cNvPr id="71" name="Freeform 71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2" name="Group 72"/>
          <p:cNvGrpSpPr/>
          <p:nvPr/>
        </p:nvGrpSpPr>
        <p:grpSpPr bwMode="auto">
          <a:xfrm>
            <a:off x="14306181" y="3912849"/>
            <a:ext cx="2223690" cy="635387"/>
            <a:chOff x="0" y="0"/>
            <a:chExt cx="4833791" cy="1381185"/>
          </a:xfrm>
        </p:grpSpPr>
        <p:sp>
          <p:nvSpPr>
            <p:cNvPr id="73" name="Freeform 73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4" name="Group 74"/>
          <p:cNvGrpSpPr/>
          <p:nvPr/>
        </p:nvGrpSpPr>
        <p:grpSpPr bwMode="auto">
          <a:xfrm>
            <a:off x="14315278" y="4548236"/>
            <a:ext cx="2223690" cy="635387"/>
            <a:chOff x="0" y="0"/>
            <a:chExt cx="4833791" cy="1381185"/>
          </a:xfrm>
        </p:grpSpPr>
        <p:sp>
          <p:nvSpPr>
            <p:cNvPr id="75" name="Freeform 75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6" name="Group 76"/>
          <p:cNvGrpSpPr/>
          <p:nvPr/>
        </p:nvGrpSpPr>
        <p:grpSpPr bwMode="auto">
          <a:xfrm>
            <a:off x="14315278" y="5221723"/>
            <a:ext cx="2223690" cy="635387"/>
            <a:chOff x="0" y="0"/>
            <a:chExt cx="4833791" cy="1381185"/>
          </a:xfrm>
        </p:grpSpPr>
        <p:sp>
          <p:nvSpPr>
            <p:cNvPr id="77" name="Freeform 77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8" name="Group 78"/>
          <p:cNvGrpSpPr/>
          <p:nvPr/>
        </p:nvGrpSpPr>
        <p:grpSpPr bwMode="auto">
          <a:xfrm>
            <a:off x="14315278" y="5895210"/>
            <a:ext cx="2223690" cy="635387"/>
            <a:chOff x="0" y="0"/>
            <a:chExt cx="4833791" cy="1381185"/>
          </a:xfrm>
        </p:grpSpPr>
        <p:sp>
          <p:nvSpPr>
            <p:cNvPr id="79" name="Freeform 79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80" name="Freeform 80"/>
          <p:cNvSpPr/>
          <p:nvPr/>
        </p:nvSpPr>
        <p:spPr bwMode="auto">
          <a:xfrm>
            <a:off x="12928560" y="4542901"/>
            <a:ext cx="3528879" cy="1443632"/>
          </a:xfrm>
          <a:custGeom>
            <a:avLst/>
            <a:gdLst/>
            <a:ahLst/>
            <a:cxnLst/>
            <a:rect l="l" t="t" r="r" b="b"/>
            <a:pathLst>
              <a:path w="3528879" h="1443632" extrusionOk="0">
                <a:moveTo>
                  <a:pt x="0" y="0"/>
                </a:moveTo>
                <a:lnTo>
                  <a:pt x="3528879" y="0"/>
                </a:lnTo>
                <a:lnTo>
                  <a:pt x="3528879" y="1443632"/>
                </a:lnTo>
                <a:lnTo>
                  <a:pt x="0" y="14436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81" name="TextBox 81"/>
          <p:cNvSpPr txBox="1"/>
          <p:nvPr/>
        </p:nvSpPr>
        <p:spPr bwMode="auto">
          <a:xfrm>
            <a:off x="13137252" y="4786361"/>
            <a:ext cx="3111495" cy="71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 высвободить время у ключевых сотрудников?</a:t>
            </a:r>
            <a:endParaRPr/>
          </a:p>
        </p:txBody>
      </p:sp>
      <p:grpSp>
        <p:nvGrpSpPr>
          <p:cNvPr id="82" name="Group 82"/>
          <p:cNvGrpSpPr/>
          <p:nvPr/>
        </p:nvGrpSpPr>
        <p:grpSpPr bwMode="auto">
          <a:xfrm>
            <a:off x="14306181" y="6568697"/>
            <a:ext cx="2223690" cy="635387"/>
            <a:chOff x="0" y="0"/>
            <a:chExt cx="4833791" cy="1381185"/>
          </a:xfrm>
        </p:grpSpPr>
        <p:sp>
          <p:nvSpPr>
            <p:cNvPr id="83" name="Freeform 83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84" name="Group 84"/>
          <p:cNvGrpSpPr/>
          <p:nvPr/>
        </p:nvGrpSpPr>
        <p:grpSpPr bwMode="auto">
          <a:xfrm>
            <a:off x="14315278" y="7242184"/>
            <a:ext cx="2223690" cy="635387"/>
            <a:chOff x="0" y="0"/>
            <a:chExt cx="4833791" cy="1381185"/>
          </a:xfrm>
        </p:grpSpPr>
        <p:sp>
          <p:nvSpPr>
            <p:cNvPr id="85" name="Freeform 85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86" name="Group 86"/>
          <p:cNvGrpSpPr/>
          <p:nvPr/>
        </p:nvGrpSpPr>
        <p:grpSpPr bwMode="auto">
          <a:xfrm>
            <a:off x="14315278" y="7915671"/>
            <a:ext cx="2223690" cy="635387"/>
            <a:chOff x="0" y="0"/>
            <a:chExt cx="4833791" cy="1381185"/>
          </a:xfrm>
        </p:grpSpPr>
        <p:sp>
          <p:nvSpPr>
            <p:cNvPr id="87" name="Freeform 87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88" name="Freeform 88"/>
          <p:cNvSpPr/>
          <p:nvPr/>
        </p:nvSpPr>
        <p:spPr bwMode="auto">
          <a:xfrm flipH="1">
            <a:off x="12471808" y="6620136"/>
            <a:ext cx="3519755" cy="1439900"/>
          </a:xfrm>
          <a:custGeom>
            <a:avLst/>
            <a:gdLst/>
            <a:ahLst/>
            <a:cxnLst/>
            <a:rect l="l" t="t" r="r" b="b"/>
            <a:pathLst>
              <a:path w="3519755" h="1439900" extrusionOk="0">
                <a:moveTo>
                  <a:pt x="3519755" y="0"/>
                </a:moveTo>
                <a:lnTo>
                  <a:pt x="0" y="0"/>
                </a:lnTo>
                <a:lnTo>
                  <a:pt x="0" y="1439900"/>
                </a:lnTo>
                <a:lnTo>
                  <a:pt x="3519755" y="1439900"/>
                </a:lnTo>
                <a:lnTo>
                  <a:pt x="3519755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89" name="TextBox 89"/>
          <p:cNvSpPr txBox="1"/>
          <p:nvPr/>
        </p:nvSpPr>
        <p:spPr bwMode="auto">
          <a:xfrm>
            <a:off x="12928560" y="6829240"/>
            <a:ext cx="2283814" cy="711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Чем заняты наши сотрудники?</a:t>
            </a:r>
            <a:endParaRPr/>
          </a:p>
        </p:txBody>
      </p:sp>
      <p:grpSp>
        <p:nvGrpSpPr>
          <p:cNvPr id="90" name="Group 90"/>
          <p:cNvGrpSpPr/>
          <p:nvPr/>
        </p:nvGrpSpPr>
        <p:grpSpPr bwMode="auto">
          <a:xfrm>
            <a:off x="14315278" y="8589158"/>
            <a:ext cx="2223690" cy="635387"/>
            <a:chOff x="0" y="0"/>
            <a:chExt cx="4833791" cy="1381185"/>
          </a:xfrm>
        </p:grpSpPr>
        <p:sp>
          <p:nvSpPr>
            <p:cNvPr id="91" name="Freeform 91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92" name="Group 92"/>
          <p:cNvGrpSpPr/>
          <p:nvPr/>
        </p:nvGrpSpPr>
        <p:grpSpPr bwMode="auto">
          <a:xfrm>
            <a:off x="14315278" y="3338407"/>
            <a:ext cx="2223690" cy="635387"/>
            <a:chOff x="0" y="0"/>
            <a:chExt cx="4833791" cy="1381185"/>
          </a:xfrm>
        </p:grpSpPr>
        <p:sp>
          <p:nvSpPr>
            <p:cNvPr id="93" name="Freeform 93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94" name="Group 94"/>
          <p:cNvGrpSpPr/>
          <p:nvPr/>
        </p:nvGrpSpPr>
        <p:grpSpPr bwMode="auto">
          <a:xfrm>
            <a:off x="14306181" y="2699489"/>
            <a:ext cx="2223690" cy="635387"/>
            <a:chOff x="0" y="0"/>
            <a:chExt cx="4833791" cy="1381185"/>
          </a:xfrm>
        </p:grpSpPr>
        <p:sp>
          <p:nvSpPr>
            <p:cNvPr id="95" name="Freeform 95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96" name="Freeform 96"/>
          <p:cNvSpPr/>
          <p:nvPr/>
        </p:nvSpPr>
        <p:spPr bwMode="auto">
          <a:xfrm flipH="1">
            <a:off x="12471808" y="2227748"/>
            <a:ext cx="3699613" cy="1513478"/>
          </a:xfrm>
          <a:custGeom>
            <a:avLst/>
            <a:gdLst/>
            <a:ahLst/>
            <a:cxnLst/>
            <a:rect l="l" t="t" r="r" b="b"/>
            <a:pathLst>
              <a:path w="3699613" h="1513478" extrusionOk="0">
                <a:moveTo>
                  <a:pt x="3699612" y="0"/>
                </a:moveTo>
                <a:lnTo>
                  <a:pt x="0" y="0"/>
                </a:lnTo>
                <a:lnTo>
                  <a:pt x="0" y="1513478"/>
                </a:lnTo>
                <a:lnTo>
                  <a:pt x="3699612" y="1513478"/>
                </a:lnTo>
                <a:lnTo>
                  <a:pt x="3699612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grpSp>
        <p:nvGrpSpPr>
          <p:cNvPr id="99" name="Group 25">
            <a:extLst>
              <a:ext uri="{FF2B5EF4-FFF2-40B4-BE49-F238E27FC236}">
                <a16:creationId xmlns:a16="http://schemas.microsoft.com/office/drawing/2014/main" id="{DB9D51C1-D520-49FB-8517-46BD7C9BE922}"/>
              </a:ext>
            </a:extLst>
          </p:cNvPr>
          <p:cNvGrpSpPr/>
          <p:nvPr/>
        </p:nvGrpSpPr>
        <p:grpSpPr bwMode="auto">
          <a:xfrm>
            <a:off x="-40111" y="5223832"/>
            <a:ext cx="398088" cy="2577069"/>
            <a:chOff x="0" y="0"/>
            <a:chExt cx="152902" cy="996698"/>
          </a:xfrm>
        </p:grpSpPr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FF9B77B5-88A6-4001-B93C-FDD74166FD57}"/>
                </a:ext>
              </a:extLst>
            </p:cNvPr>
            <p:cNvSpPr/>
            <p:nvPr/>
          </p:nvSpPr>
          <p:spPr bwMode="auto">
            <a:xfrm>
              <a:off x="0" y="0"/>
              <a:ext cx="152902" cy="996698"/>
            </a:xfrm>
            <a:custGeom>
              <a:avLst/>
              <a:gdLst/>
              <a:ahLst/>
              <a:cxnLst/>
              <a:rect l="l" t="t" r="r" b="b"/>
              <a:pathLst>
                <a:path w="152902" h="996698" extrusionOk="0">
                  <a:moveTo>
                    <a:pt x="76451" y="0"/>
                  </a:moveTo>
                  <a:lnTo>
                    <a:pt x="76451" y="0"/>
                  </a:lnTo>
                  <a:cubicBezTo>
                    <a:pt x="118674" y="0"/>
                    <a:pt x="152902" y="34228"/>
                    <a:pt x="152902" y="76451"/>
                  </a:cubicBezTo>
                  <a:lnTo>
                    <a:pt x="152902" y="920247"/>
                  </a:lnTo>
                  <a:cubicBezTo>
                    <a:pt x="152902" y="962470"/>
                    <a:pt x="118674" y="996698"/>
                    <a:pt x="76451" y="996698"/>
                  </a:cubicBezTo>
                  <a:lnTo>
                    <a:pt x="76451" y="996698"/>
                  </a:lnTo>
                  <a:cubicBezTo>
                    <a:pt x="34228" y="996698"/>
                    <a:pt x="0" y="962470"/>
                    <a:pt x="0" y="920247"/>
                  </a:cubicBezTo>
                  <a:lnTo>
                    <a:pt x="0" y="76451"/>
                  </a:lnTo>
                  <a:cubicBezTo>
                    <a:pt x="0" y="34228"/>
                    <a:pt x="34228" y="0"/>
                    <a:pt x="76451" y="0"/>
                  </a:cubicBezTo>
                  <a:close/>
                </a:path>
              </a:pathLst>
            </a:custGeom>
            <a:gradFill>
              <a:gsLst>
                <a:gs pos="0">
                  <a:srgbClr val="048AFF">
                    <a:alpha val="53000"/>
                  </a:srgbClr>
                </a:gs>
                <a:gs pos="100000">
                  <a:srgbClr val="B100E8">
                    <a:alpha val="53000"/>
                  </a:srgbClr>
                </a:gs>
              </a:gsLst>
              <a:path path="circle"/>
            </a:gradFill>
          </p:spPr>
        </p:sp>
        <p:sp>
          <p:nvSpPr>
            <p:cNvPr id="101" name="TextBox 27">
              <a:extLst>
                <a:ext uri="{FF2B5EF4-FFF2-40B4-BE49-F238E27FC236}">
                  <a16:creationId xmlns:a16="http://schemas.microsoft.com/office/drawing/2014/main" id="{7BF23D0D-727E-450B-865F-7BEA597D6268}"/>
                </a:ext>
              </a:extLst>
            </p:cNvPr>
            <p:cNvSpPr txBox="1"/>
            <p:nvPr/>
          </p:nvSpPr>
          <p:spPr bwMode="auto">
            <a:xfrm>
              <a:off x="0" y="-28575"/>
              <a:ext cx="152902" cy="102527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 sz="2000"/>
            </a:p>
          </p:txBody>
        </p:sp>
      </p:grpSp>
      <p:sp>
        <p:nvSpPr>
          <p:cNvPr id="97" name="TextBox 97"/>
          <p:cNvSpPr txBox="1"/>
          <p:nvPr/>
        </p:nvSpPr>
        <p:spPr bwMode="auto">
          <a:xfrm>
            <a:off x="12621147" y="2474860"/>
            <a:ext cx="3438889" cy="71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Сколько будет стоить в днях и деньгах этот проект?</a:t>
            </a:r>
            <a:endParaRPr/>
          </a:p>
        </p:txBody>
      </p:sp>
      <p:sp>
        <p:nvSpPr>
          <p:cNvPr id="98" name="TextBox 98"/>
          <p:cNvSpPr txBox="1"/>
          <p:nvPr/>
        </p:nvSpPr>
        <p:spPr bwMode="auto">
          <a:xfrm>
            <a:off x="288055" y="4249979"/>
            <a:ext cx="3447534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defRPr/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Поможет вам:</a:t>
            </a:r>
            <a:endParaRPr/>
          </a:p>
        </p:txBody>
      </p:sp>
      <p:grpSp>
        <p:nvGrpSpPr>
          <p:cNvPr id="54" name="Group 54"/>
          <p:cNvGrpSpPr/>
          <p:nvPr/>
        </p:nvGrpSpPr>
        <p:grpSpPr bwMode="auto">
          <a:xfrm>
            <a:off x="158933" y="5669481"/>
            <a:ext cx="111123" cy="111123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6" name="TextBox 56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 bwMode="auto">
          <a:xfrm>
            <a:off x="158933" y="6443724"/>
            <a:ext cx="111123" cy="111123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3" name="TextBox 53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 bwMode="auto">
          <a:xfrm>
            <a:off x="158933" y="7284524"/>
            <a:ext cx="111123" cy="111123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TextBox 50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grpSp>
        <p:nvGrpSpPr>
          <p:cNvPr id="3" name="Group 3"/>
          <p:cNvGrpSpPr/>
          <p:nvPr/>
        </p:nvGrpSpPr>
        <p:grpSpPr bwMode="auto">
          <a:xfrm rot="-10800000">
            <a:off x="0" y="1887496"/>
            <a:ext cx="18288000" cy="1740608"/>
            <a:chOff x="0" y="0"/>
            <a:chExt cx="5657221" cy="458432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5657221" cy="458432"/>
            </a:xfrm>
            <a:custGeom>
              <a:avLst/>
              <a:gdLst/>
              <a:ahLst/>
              <a:cxnLst/>
              <a:rect l="l" t="t" r="r" b="b"/>
              <a:pathLst>
                <a:path w="5657221" h="458432" extrusionOk="0">
                  <a:moveTo>
                    <a:pt x="7929" y="0"/>
                  </a:moveTo>
                  <a:lnTo>
                    <a:pt x="5649292" y="0"/>
                  </a:lnTo>
                  <a:cubicBezTo>
                    <a:pt x="5653671" y="0"/>
                    <a:pt x="5657221" y="3550"/>
                    <a:pt x="5657221" y="7929"/>
                  </a:cubicBezTo>
                  <a:lnTo>
                    <a:pt x="5657221" y="450502"/>
                  </a:lnTo>
                  <a:cubicBezTo>
                    <a:pt x="5657221" y="452605"/>
                    <a:pt x="5656385" y="454622"/>
                    <a:pt x="5654899" y="456109"/>
                  </a:cubicBezTo>
                  <a:cubicBezTo>
                    <a:pt x="5653412" y="457596"/>
                    <a:pt x="5651395" y="458432"/>
                    <a:pt x="5649292" y="458432"/>
                  </a:cubicBezTo>
                  <a:lnTo>
                    <a:pt x="7929" y="458432"/>
                  </a:lnTo>
                  <a:cubicBezTo>
                    <a:pt x="3550" y="458432"/>
                    <a:pt x="0" y="454882"/>
                    <a:pt x="0" y="450502"/>
                  </a:cubicBezTo>
                  <a:lnTo>
                    <a:pt x="0" y="7929"/>
                  </a:lnTo>
                  <a:cubicBezTo>
                    <a:pt x="0" y="5826"/>
                    <a:pt x="835" y="3810"/>
                    <a:pt x="2322" y="2322"/>
                  </a:cubicBezTo>
                  <a:cubicBezTo>
                    <a:pt x="3810" y="835"/>
                    <a:pt x="5826" y="0"/>
                    <a:pt x="7929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39000"/>
                  </a:srgbClr>
                </a:gs>
                <a:gs pos="100000">
                  <a:srgbClr val="B100E8">
                    <a:alpha val="39000"/>
                  </a:srgbClr>
                </a:gs>
              </a:gsLst>
              <a:path path="circle"/>
            </a:gradFill>
          </p:spPr>
        </p:sp>
        <p:sp>
          <p:nvSpPr>
            <p:cNvPr id="5" name="TextBox 5"/>
            <p:cNvSpPr txBox="1"/>
            <p:nvPr/>
          </p:nvSpPr>
          <p:spPr bwMode="auto">
            <a:xfrm>
              <a:off x="0" y="-28575"/>
              <a:ext cx="5657221" cy="4870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12011308" y="429703"/>
            <a:ext cx="4870524" cy="9637168"/>
            <a:chOff x="0" y="0"/>
            <a:chExt cx="2620010" cy="5184140"/>
          </a:xfrm>
        </p:grpSpPr>
        <p:sp>
          <p:nvSpPr>
            <p:cNvPr id="7" name="Freeform 7"/>
            <p:cNvSpPr/>
            <p:nvPr/>
          </p:nvSpPr>
          <p:spPr bwMode="auto">
            <a:xfrm>
              <a:off x="53340" y="25400"/>
              <a:ext cx="2513329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 bwMode="auto"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/>
            </a:gradFill>
            <a:ln w="12700">
              <a:solidFill>
                <a:srgbClr val="000000"/>
              </a:solidFill>
            </a:ln>
          </p:spPr>
        </p:sp>
        <p:sp>
          <p:nvSpPr>
            <p:cNvPr id="9" name="Freeform 9"/>
            <p:cNvSpPr/>
            <p:nvPr/>
          </p:nvSpPr>
          <p:spPr bwMode="auto"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0" name="Freeform 10"/>
            <p:cNvSpPr/>
            <p:nvPr/>
          </p:nvSpPr>
          <p:spPr bwMode="auto"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1" name="Freeform 11"/>
            <p:cNvSpPr/>
            <p:nvPr/>
          </p:nvSpPr>
          <p:spPr bwMode="auto"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2" name="Freeform 12"/>
            <p:cNvSpPr/>
            <p:nvPr/>
          </p:nvSpPr>
          <p:spPr bwMode="auto"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3" name="Freeform 13"/>
            <p:cNvSpPr/>
            <p:nvPr/>
          </p:nvSpPr>
          <p:spPr bwMode="auto"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4" name="Freeform 14"/>
            <p:cNvSpPr/>
            <p:nvPr/>
          </p:nvSpPr>
          <p:spPr bwMode="auto"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5" name="Freeform 15"/>
            <p:cNvSpPr/>
            <p:nvPr/>
          </p:nvSpPr>
          <p:spPr bwMode="auto"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16" name="Group 16"/>
          <p:cNvGrpSpPr/>
          <p:nvPr/>
        </p:nvGrpSpPr>
        <p:grpSpPr bwMode="auto">
          <a:xfrm>
            <a:off x="12354172" y="1428716"/>
            <a:ext cx="4184795" cy="55303"/>
            <a:chOff x="0" y="0"/>
            <a:chExt cx="1102168" cy="14565"/>
          </a:xfrm>
        </p:grpSpPr>
        <p:sp>
          <p:nvSpPr>
            <p:cNvPr id="17" name="Freeform 17"/>
            <p:cNvSpPr/>
            <p:nvPr/>
          </p:nvSpPr>
          <p:spPr bwMode="auto">
            <a:xfrm>
              <a:off x="0" y="0"/>
              <a:ext cx="1102168" cy="14565"/>
            </a:xfrm>
            <a:custGeom>
              <a:avLst/>
              <a:gdLst/>
              <a:ahLst/>
              <a:cxnLst/>
              <a:rect l="l" t="t" r="r" b="b"/>
              <a:pathLst>
                <a:path w="1102168" h="14565" extrusionOk="0">
                  <a:moveTo>
                    <a:pt x="5550" y="0"/>
                  </a:moveTo>
                  <a:lnTo>
                    <a:pt x="1096618" y="0"/>
                  </a:lnTo>
                  <a:cubicBezTo>
                    <a:pt x="1099683" y="0"/>
                    <a:pt x="1102168" y="2485"/>
                    <a:pt x="1102168" y="5550"/>
                  </a:cubicBezTo>
                  <a:lnTo>
                    <a:pt x="1102168" y="9015"/>
                  </a:lnTo>
                  <a:cubicBezTo>
                    <a:pt x="1102168" y="12081"/>
                    <a:pt x="1099683" y="14565"/>
                    <a:pt x="1096618" y="14565"/>
                  </a:cubicBezTo>
                  <a:lnTo>
                    <a:pt x="5550" y="14565"/>
                  </a:lnTo>
                  <a:cubicBezTo>
                    <a:pt x="2485" y="14565"/>
                    <a:pt x="0" y="12081"/>
                    <a:pt x="0" y="9015"/>
                  </a:cubicBezTo>
                  <a:lnTo>
                    <a:pt x="0" y="5550"/>
                  </a:lnTo>
                  <a:cubicBezTo>
                    <a:pt x="0" y="2485"/>
                    <a:pt x="2485" y="0"/>
                    <a:pt x="5550" y="0"/>
                  </a:cubicBezTo>
                  <a:close/>
                </a:path>
              </a:pathLst>
            </a:custGeom>
            <a:gradFill>
              <a:gsLst>
                <a:gs pos="0">
                  <a:srgbClr val="127631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/>
            </a:gradFill>
          </p:spPr>
        </p:sp>
        <p:sp>
          <p:nvSpPr>
            <p:cNvPr id="18" name="TextBox 18"/>
            <p:cNvSpPr txBox="1"/>
            <p:nvPr/>
          </p:nvSpPr>
          <p:spPr bwMode="auto">
            <a:xfrm>
              <a:off x="0" y="-28575"/>
              <a:ext cx="1102168" cy="4314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 bwMode="auto">
          <a:xfrm>
            <a:off x="12541571" y="9258300"/>
            <a:ext cx="3839683" cy="430987"/>
            <a:chOff x="0" y="0"/>
            <a:chExt cx="1011275" cy="113511"/>
          </a:xfrm>
        </p:grpSpPr>
        <p:sp>
          <p:nvSpPr>
            <p:cNvPr id="20" name="Freeform 20"/>
            <p:cNvSpPr/>
            <p:nvPr/>
          </p:nvSpPr>
          <p:spPr bwMode="auto">
            <a:xfrm>
              <a:off x="0" y="0"/>
              <a:ext cx="1011275" cy="113511"/>
            </a:xfrm>
            <a:custGeom>
              <a:avLst/>
              <a:gdLst/>
              <a:ahLst/>
              <a:cxnLst/>
              <a:rect l="l" t="t" r="r" b="b"/>
              <a:pathLst>
                <a:path w="1011275" h="113511" extrusionOk="0">
                  <a:moveTo>
                    <a:pt x="50407" y="0"/>
                  </a:moveTo>
                  <a:lnTo>
                    <a:pt x="960867" y="0"/>
                  </a:lnTo>
                  <a:cubicBezTo>
                    <a:pt x="974236" y="0"/>
                    <a:pt x="987057" y="5311"/>
                    <a:pt x="996511" y="14764"/>
                  </a:cubicBezTo>
                  <a:cubicBezTo>
                    <a:pt x="1005964" y="24217"/>
                    <a:pt x="1011275" y="37038"/>
                    <a:pt x="1011275" y="50407"/>
                  </a:cubicBezTo>
                  <a:lnTo>
                    <a:pt x="1011275" y="63104"/>
                  </a:lnTo>
                  <a:cubicBezTo>
                    <a:pt x="1011275" y="90943"/>
                    <a:pt x="988707" y="113511"/>
                    <a:pt x="960867" y="113511"/>
                  </a:cubicBezTo>
                  <a:lnTo>
                    <a:pt x="50407" y="113511"/>
                  </a:lnTo>
                  <a:cubicBezTo>
                    <a:pt x="37038" y="113511"/>
                    <a:pt x="24217" y="108200"/>
                    <a:pt x="14764" y="98747"/>
                  </a:cubicBezTo>
                  <a:cubicBezTo>
                    <a:pt x="5311" y="89294"/>
                    <a:pt x="0" y="76473"/>
                    <a:pt x="0" y="63104"/>
                  </a:cubicBezTo>
                  <a:lnTo>
                    <a:pt x="0" y="50407"/>
                  </a:lnTo>
                  <a:cubicBezTo>
                    <a:pt x="0" y="37038"/>
                    <a:pt x="5311" y="24217"/>
                    <a:pt x="14764" y="14764"/>
                  </a:cubicBezTo>
                  <a:cubicBezTo>
                    <a:pt x="24217" y="5311"/>
                    <a:pt x="37038" y="0"/>
                    <a:pt x="504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 bwMode="auto">
            <a:xfrm>
              <a:off x="0" y="-28575"/>
              <a:ext cx="1011275" cy="142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5891884" y="9322371"/>
            <a:ext cx="302844" cy="302844"/>
          </a:xfrm>
          <a:custGeom>
            <a:avLst/>
            <a:gdLst/>
            <a:ahLst/>
            <a:cxnLst/>
            <a:rect l="l" t="t" r="r" b="b"/>
            <a:pathLst>
              <a:path w="302845" h="302845" extrusionOk="0">
                <a:moveTo>
                  <a:pt x="0" y="0"/>
                </a:moveTo>
                <a:lnTo>
                  <a:pt x="302845" y="0"/>
                </a:lnTo>
                <a:lnTo>
                  <a:pt x="302845" y="302845"/>
                </a:lnTo>
                <a:lnTo>
                  <a:pt x="0" y="302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23" name="Freeform 23"/>
          <p:cNvSpPr/>
          <p:nvPr/>
        </p:nvSpPr>
        <p:spPr bwMode="auto">
          <a:xfrm>
            <a:off x="530560" y="242608"/>
            <a:ext cx="6059570" cy="1353304"/>
          </a:xfrm>
          <a:custGeom>
            <a:avLst/>
            <a:gdLst/>
            <a:ahLst/>
            <a:cxnLst/>
            <a:rect l="l" t="t" r="r" b="b"/>
            <a:pathLst>
              <a:path w="6059570" h="1353304" extrusionOk="0">
                <a:moveTo>
                  <a:pt x="0" y="0"/>
                </a:moveTo>
                <a:lnTo>
                  <a:pt x="6059570" y="0"/>
                </a:lnTo>
                <a:lnTo>
                  <a:pt x="6059570" y="1353304"/>
                </a:lnTo>
                <a:lnTo>
                  <a:pt x="0" y="13533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grpSp>
        <p:nvGrpSpPr>
          <p:cNvPr id="24" name="Group 24"/>
          <p:cNvGrpSpPr/>
          <p:nvPr/>
        </p:nvGrpSpPr>
        <p:grpSpPr bwMode="auto">
          <a:xfrm>
            <a:off x="12618453" y="9303556"/>
            <a:ext cx="340475" cy="34047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rcRect t="7457" b="26057"/>
              <a:stretch/>
            </a:blipFill>
          </p:spPr>
        </p:sp>
      </p:grpSp>
      <p:sp>
        <p:nvSpPr>
          <p:cNvPr id="41" name="Freeform 41"/>
          <p:cNvSpPr/>
          <p:nvPr/>
        </p:nvSpPr>
        <p:spPr bwMode="auto">
          <a:xfrm>
            <a:off x="0" y="1864989"/>
            <a:ext cx="2019508" cy="1791111"/>
          </a:xfrm>
          <a:custGeom>
            <a:avLst/>
            <a:gdLst/>
            <a:ahLst/>
            <a:cxnLst/>
            <a:rect l="l" t="t" r="r" b="b"/>
            <a:pathLst>
              <a:path w="2019508" h="1791111" extrusionOk="0">
                <a:moveTo>
                  <a:pt x="0" y="0"/>
                </a:moveTo>
                <a:lnTo>
                  <a:pt x="2019508" y="0"/>
                </a:lnTo>
                <a:lnTo>
                  <a:pt x="2019508" y="1791111"/>
                </a:lnTo>
                <a:lnTo>
                  <a:pt x="0" y="17911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42" name="TextBox 42"/>
          <p:cNvSpPr txBox="1"/>
          <p:nvPr/>
        </p:nvSpPr>
        <p:spPr bwMode="auto">
          <a:xfrm>
            <a:off x="2019508" y="2907015"/>
            <a:ext cx="6189041" cy="52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 Bold"/>
              </a:rPr>
              <a:t>Управление вознаграждениями</a:t>
            </a:r>
            <a:endParaRPr/>
          </a:p>
        </p:txBody>
      </p:sp>
      <p:sp>
        <p:nvSpPr>
          <p:cNvPr id="43" name="TextBox 43"/>
          <p:cNvSpPr txBox="1"/>
          <p:nvPr/>
        </p:nvSpPr>
        <p:spPr bwMode="auto">
          <a:xfrm>
            <a:off x="2007435" y="1722114"/>
            <a:ext cx="4124801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defRPr/>
            </a:pPr>
            <a:r>
              <a:rPr lang="en-US" sz="7000">
                <a:solidFill>
                  <a:srgbClr val="FDFDFD"/>
                </a:solidFill>
                <a:latin typeface="Raleway Bold"/>
              </a:rPr>
              <a:t>ViReward</a:t>
            </a:r>
            <a:endParaRPr/>
          </a:p>
        </p:txBody>
      </p:sp>
      <p:sp>
        <p:nvSpPr>
          <p:cNvPr id="44" name="TextBox 44"/>
          <p:cNvSpPr txBox="1"/>
          <p:nvPr/>
        </p:nvSpPr>
        <p:spPr bwMode="auto">
          <a:xfrm>
            <a:off x="609060" y="7163736"/>
            <a:ext cx="4585099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Формировать отчетность</a:t>
            </a:r>
            <a:endParaRPr/>
          </a:p>
        </p:txBody>
      </p:sp>
      <p:sp>
        <p:nvSpPr>
          <p:cNvPr id="45" name="TextBox 45"/>
          <p:cNvSpPr txBox="1"/>
          <p:nvPr/>
        </p:nvSpPr>
        <p:spPr bwMode="auto">
          <a:xfrm>
            <a:off x="609060" y="6522386"/>
            <a:ext cx="8319477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Планировать и контролировать бюджет премий</a:t>
            </a:r>
            <a:endParaRPr/>
          </a:p>
        </p:txBody>
      </p:sp>
      <p:sp>
        <p:nvSpPr>
          <p:cNvPr id="46" name="TextBox 46"/>
          <p:cNvSpPr txBox="1"/>
          <p:nvPr/>
        </p:nvSpPr>
        <p:spPr bwMode="auto">
          <a:xfrm>
            <a:off x="609060" y="5881036"/>
            <a:ext cx="10813062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Распределять премии в разрезе сотрудников/департаментов</a:t>
            </a:r>
            <a:endParaRPr/>
          </a:p>
        </p:txBody>
      </p:sp>
      <p:sp>
        <p:nvSpPr>
          <p:cNvPr id="47" name="TextBox 47"/>
          <p:cNvSpPr txBox="1"/>
          <p:nvPr/>
        </p:nvSpPr>
        <p:spPr bwMode="auto">
          <a:xfrm>
            <a:off x="609060" y="5239685"/>
            <a:ext cx="8396506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Управлять пакетом финансовых вознаграждений</a:t>
            </a:r>
            <a:endParaRPr/>
          </a:p>
        </p:txBody>
      </p:sp>
      <p:sp>
        <p:nvSpPr>
          <p:cNvPr id="48" name="TextBox 48"/>
          <p:cNvSpPr txBox="1"/>
          <p:nvPr/>
        </p:nvSpPr>
        <p:spPr bwMode="auto">
          <a:xfrm>
            <a:off x="13097689" y="9349778"/>
            <a:ext cx="998287" cy="21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8"/>
              </a:lnSpc>
              <a:defRPr/>
            </a:pPr>
            <a:r>
              <a:rPr lang="en-US" sz="1250">
                <a:solidFill>
                  <a:srgbClr val="000000"/>
                </a:solidFill>
                <a:latin typeface="Open Sans"/>
              </a:rPr>
              <a:t>Сообщение</a:t>
            </a:r>
          </a:p>
        </p:txBody>
      </p:sp>
      <p:grpSp>
        <p:nvGrpSpPr>
          <p:cNvPr id="49" name="Group 49"/>
          <p:cNvGrpSpPr/>
          <p:nvPr/>
        </p:nvGrpSpPr>
        <p:grpSpPr bwMode="auto">
          <a:xfrm>
            <a:off x="12621147" y="865920"/>
            <a:ext cx="523144" cy="489464"/>
            <a:chOff x="0" y="0"/>
            <a:chExt cx="1476227" cy="1381185"/>
          </a:xfrm>
        </p:grpSpPr>
        <p:sp>
          <p:nvSpPr>
            <p:cNvPr id="50" name="Freeform 50"/>
            <p:cNvSpPr/>
            <p:nvPr/>
          </p:nvSpPr>
          <p:spPr bwMode="auto">
            <a:xfrm>
              <a:off x="0" y="0"/>
              <a:ext cx="1476222" cy="1381125"/>
            </a:xfrm>
            <a:custGeom>
              <a:avLst/>
              <a:gdLst/>
              <a:ahLst/>
              <a:cxnLst/>
              <a:rect l="l" t="t" r="r" b="b"/>
              <a:pathLst>
                <a:path w="1476222" h="1381125" extrusionOk="0">
                  <a:moveTo>
                    <a:pt x="0" y="0"/>
                  </a:moveTo>
                  <a:lnTo>
                    <a:pt x="1476222" y="0"/>
                  </a:lnTo>
                  <a:lnTo>
                    <a:pt x="1476222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rcRect r="76026" b="3"/>
              <a:stretch/>
            </a:blipFill>
          </p:spPr>
        </p:sp>
      </p:grpSp>
      <p:grpSp>
        <p:nvGrpSpPr>
          <p:cNvPr id="51" name="Group 51"/>
          <p:cNvGrpSpPr/>
          <p:nvPr/>
        </p:nvGrpSpPr>
        <p:grpSpPr bwMode="auto">
          <a:xfrm>
            <a:off x="14306181" y="1428716"/>
            <a:ext cx="2223690" cy="635387"/>
            <a:chOff x="0" y="0"/>
            <a:chExt cx="4833791" cy="1381185"/>
          </a:xfrm>
        </p:grpSpPr>
        <p:sp>
          <p:nvSpPr>
            <p:cNvPr id="52" name="Freeform 5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3" name="Group 53"/>
          <p:cNvGrpSpPr/>
          <p:nvPr/>
        </p:nvGrpSpPr>
        <p:grpSpPr bwMode="auto">
          <a:xfrm>
            <a:off x="14315278" y="2064102"/>
            <a:ext cx="2223690" cy="635387"/>
            <a:chOff x="0" y="0"/>
            <a:chExt cx="4833791" cy="1381185"/>
          </a:xfrm>
        </p:grpSpPr>
        <p:sp>
          <p:nvSpPr>
            <p:cNvPr id="54" name="Freeform 54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5" name="Group 55"/>
          <p:cNvGrpSpPr/>
          <p:nvPr/>
        </p:nvGrpSpPr>
        <p:grpSpPr bwMode="auto">
          <a:xfrm>
            <a:off x="14306181" y="3912849"/>
            <a:ext cx="2223690" cy="635387"/>
            <a:chOff x="0" y="0"/>
            <a:chExt cx="4833791" cy="1381185"/>
          </a:xfrm>
        </p:grpSpPr>
        <p:sp>
          <p:nvSpPr>
            <p:cNvPr id="56" name="Freeform 5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7" name="Group 57"/>
          <p:cNvGrpSpPr/>
          <p:nvPr/>
        </p:nvGrpSpPr>
        <p:grpSpPr bwMode="auto">
          <a:xfrm>
            <a:off x="14315278" y="4548236"/>
            <a:ext cx="2223690" cy="635387"/>
            <a:chOff x="0" y="0"/>
            <a:chExt cx="4833791" cy="1381185"/>
          </a:xfrm>
        </p:grpSpPr>
        <p:sp>
          <p:nvSpPr>
            <p:cNvPr id="58" name="Freeform 58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9" name="Group 59"/>
          <p:cNvGrpSpPr/>
          <p:nvPr/>
        </p:nvGrpSpPr>
        <p:grpSpPr bwMode="auto">
          <a:xfrm>
            <a:off x="14315278" y="5221723"/>
            <a:ext cx="2223690" cy="635387"/>
            <a:chOff x="0" y="0"/>
            <a:chExt cx="4833791" cy="1381185"/>
          </a:xfrm>
        </p:grpSpPr>
        <p:sp>
          <p:nvSpPr>
            <p:cNvPr id="60" name="Freeform 6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61" name="Freeform 61"/>
          <p:cNvSpPr/>
          <p:nvPr/>
        </p:nvSpPr>
        <p:spPr bwMode="auto">
          <a:xfrm flipH="1">
            <a:off x="12493210" y="4387980"/>
            <a:ext cx="3132716" cy="1281566"/>
          </a:xfrm>
          <a:custGeom>
            <a:avLst/>
            <a:gdLst/>
            <a:ahLst/>
            <a:cxnLst/>
            <a:rect l="l" t="t" r="r" b="b"/>
            <a:pathLst>
              <a:path w="3132716" h="1281566" extrusionOk="0">
                <a:moveTo>
                  <a:pt x="3132717" y="0"/>
                </a:moveTo>
                <a:lnTo>
                  <a:pt x="0" y="0"/>
                </a:lnTo>
                <a:lnTo>
                  <a:pt x="0" y="1281566"/>
                </a:lnTo>
                <a:lnTo>
                  <a:pt x="3132717" y="1281566"/>
                </a:lnTo>
                <a:lnTo>
                  <a:pt x="3132717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62" name="TextBox 62"/>
          <p:cNvSpPr txBox="1"/>
          <p:nvPr/>
        </p:nvSpPr>
        <p:spPr bwMode="auto">
          <a:xfrm>
            <a:off x="12788691" y="4538711"/>
            <a:ext cx="2310051" cy="71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 формируются бонусы?</a:t>
            </a:r>
            <a:endParaRPr/>
          </a:p>
        </p:txBody>
      </p:sp>
      <p:grpSp>
        <p:nvGrpSpPr>
          <p:cNvPr id="63" name="Group 63"/>
          <p:cNvGrpSpPr/>
          <p:nvPr/>
        </p:nvGrpSpPr>
        <p:grpSpPr bwMode="auto">
          <a:xfrm>
            <a:off x="14315278" y="5895210"/>
            <a:ext cx="2223690" cy="635387"/>
            <a:chOff x="0" y="0"/>
            <a:chExt cx="4833791" cy="1381185"/>
          </a:xfrm>
        </p:grpSpPr>
        <p:sp>
          <p:nvSpPr>
            <p:cNvPr id="64" name="Freeform 64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5" name="Group 65"/>
          <p:cNvGrpSpPr/>
          <p:nvPr/>
        </p:nvGrpSpPr>
        <p:grpSpPr bwMode="auto">
          <a:xfrm>
            <a:off x="14306181" y="6568697"/>
            <a:ext cx="2223690" cy="635387"/>
            <a:chOff x="0" y="0"/>
            <a:chExt cx="4833791" cy="1381185"/>
          </a:xfrm>
        </p:grpSpPr>
        <p:sp>
          <p:nvSpPr>
            <p:cNvPr id="66" name="Freeform 6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67" name="Freeform 67"/>
          <p:cNvSpPr/>
          <p:nvPr/>
        </p:nvSpPr>
        <p:spPr bwMode="auto">
          <a:xfrm>
            <a:off x="13337671" y="5700026"/>
            <a:ext cx="3132716" cy="1281566"/>
          </a:xfrm>
          <a:custGeom>
            <a:avLst/>
            <a:gdLst/>
            <a:ahLst/>
            <a:cxnLst/>
            <a:rect l="l" t="t" r="r" b="b"/>
            <a:pathLst>
              <a:path w="3132716" h="1281566" extrusionOk="0">
                <a:moveTo>
                  <a:pt x="0" y="0"/>
                </a:moveTo>
                <a:lnTo>
                  <a:pt x="3132717" y="0"/>
                </a:lnTo>
                <a:lnTo>
                  <a:pt x="3132717" y="1281565"/>
                </a:lnTo>
                <a:lnTo>
                  <a:pt x="0" y="1281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68" name="TextBox 68"/>
          <p:cNvSpPr txBox="1"/>
          <p:nvPr/>
        </p:nvSpPr>
        <p:spPr bwMode="auto">
          <a:xfrm>
            <a:off x="13416236" y="5847585"/>
            <a:ext cx="3054152" cy="71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Сколько всего получают сотрудники?</a:t>
            </a:r>
            <a:endParaRPr/>
          </a:p>
        </p:txBody>
      </p:sp>
      <p:grpSp>
        <p:nvGrpSpPr>
          <p:cNvPr id="69" name="Group 69"/>
          <p:cNvGrpSpPr/>
          <p:nvPr/>
        </p:nvGrpSpPr>
        <p:grpSpPr bwMode="auto">
          <a:xfrm>
            <a:off x="14315278" y="7242184"/>
            <a:ext cx="2223690" cy="635387"/>
            <a:chOff x="0" y="0"/>
            <a:chExt cx="4833791" cy="1381185"/>
          </a:xfrm>
        </p:grpSpPr>
        <p:sp>
          <p:nvSpPr>
            <p:cNvPr id="70" name="Freeform 7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1" name="Group 71"/>
          <p:cNvGrpSpPr/>
          <p:nvPr/>
        </p:nvGrpSpPr>
        <p:grpSpPr bwMode="auto">
          <a:xfrm>
            <a:off x="14315278" y="7915671"/>
            <a:ext cx="2223690" cy="635387"/>
            <a:chOff x="0" y="0"/>
            <a:chExt cx="4833791" cy="1381185"/>
          </a:xfrm>
        </p:grpSpPr>
        <p:sp>
          <p:nvSpPr>
            <p:cNvPr id="72" name="Freeform 7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73" name="Freeform 73"/>
          <p:cNvSpPr/>
          <p:nvPr/>
        </p:nvSpPr>
        <p:spPr bwMode="auto">
          <a:xfrm flipH="1">
            <a:off x="12493210" y="7029216"/>
            <a:ext cx="3132716" cy="1281566"/>
          </a:xfrm>
          <a:custGeom>
            <a:avLst/>
            <a:gdLst/>
            <a:ahLst/>
            <a:cxnLst/>
            <a:rect l="l" t="t" r="r" b="b"/>
            <a:pathLst>
              <a:path w="3132716" h="1281566" extrusionOk="0">
                <a:moveTo>
                  <a:pt x="3132717" y="0"/>
                </a:moveTo>
                <a:lnTo>
                  <a:pt x="0" y="0"/>
                </a:lnTo>
                <a:lnTo>
                  <a:pt x="0" y="1281566"/>
                </a:lnTo>
                <a:lnTo>
                  <a:pt x="3132717" y="1281566"/>
                </a:lnTo>
                <a:lnTo>
                  <a:pt x="3132717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74" name="TextBox 74"/>
          <p:cNvSpPr txBox="1"/>
          <p:nvPr/>
        </p:nvSpPr>
        <p:spPr bwMode="auto">
          <a:xfrm>
            <a:off x="12707995" y="7163763"/>
            <a:ext cx="2809033" cy="71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 платить больше, а тратить меньше?</a:t>
            </a:r>
            <a:endParaRPr/>
          </a:p>
        </p:txBody>
      </p:sp>
      <p:grpSp>
        <p:nvGrpSpPr>
          <p:cNvPr id="75" name="Group 75"/>
          <p:cNvGrpSpPr/>
          <p:nvPr/>
        </p:nvGrpSpPr>
        <p:grpSpPr bwMode="auto">
          <a:xfrm>
            <a:off x="14315278" y="8589158"/>
            <a:ext cx="2223690" cy="635387"/>
            <a:chOff x="0" y="0"/>
            <a:chExt cx="4833791" cy="1381185"/>
          </a:xfrm>
        </p:grpSpPr>
        <p:sp>
          <p:nvSpPr>
            <p:cNvPr id="76" name="Freeform 7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7" name="Group 77"/>
          <p:cNvGrpSpPr/>
          <p:nvPr/>
        </p:nvGrpSpPr>
        <p:grpSpPr bwMode="auto">
          <a:xfrm>
            <a:off x="14315278" y="3338407"/>
            <a:ext cx="2223690" cy="635387"/>
            <a:chOff x="0" y="0"/>
            <a:chExt cx="4833791" cy="1381185"/>
          </a:xfrm>
        </p:grpSpPr>
        <p:sp>
          <p:nvSpPr>
            <p:cNvPr id="78" name="Freeform 78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9" name="Group 79"/>
          <p:cNvGrpSpPr/>
          <p:nvPr/>
        </p:nvGrpSpPr>
        <p:grpSpPr bwMode="auto">
          <a:xfrm>
            <a:off x="14306181" y="2699489"/>
            <a:ext cx="2223690" cy="635387"/>
            <a:chOff x="0" y="0"/>
            <a:chExt cx="4833791" cy="1381185"/>
          </a:xfrm>
        </p:grpSpPr>
        <p:sp>
          <p:nvSpPr>
            <p:cNvPr id="80" name="Freeform 8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81" name="Freeform 81"/>
          <p:cNvSpPr/>
          <p:nvPr/>
        </p:nvSpPr>
        <p:spPr bwMode="auto">
          <a:xfrm>
            <a:off x="13337671" y="3068314"/>
            <a:ext cx="3132716" cy="1281566"/>
          </a:xfrm>
          <a:custGeom>
            <a:avLst/>
            <a:gdLst/>
            <a:ahLst/>
            <a:cxnLst/>
            <a:rect l="l" t="t" r="r" b="b"/>
            <a:pathLst>
              <a:path w="3132716" h="1281566" extrusionOk="0">
                <a:moveTo>
                  <a:pt x="0" y="0"/>
                </a:moveTo>
                <a:lnTo>
                  <a:pt x="3132717" y="0"/>
                </a:lnTo>
                <a:lnTo>
                  <a:pt x="3132717" y="1281566"/>
                </a:lnTo>
                <a:lnTo>
                  <a:pt x="0" y="1281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82" name="TextBox 82"/>
          <p:cNvSpPr txBox="1"/>
          <p:nvPr/>
        </p:nvSpPr>
        <p:spPr bwMode="auto">
          <a:xfrm>
            <a:off x="13588353" y="3229158"/>
            <a:ext cx="2709916" cy="71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Сотрудникам важны только деньги? </a:t>
            </a:r>
            <a:endParaRPr/>
          </a:p>
        </p:txBody>
      </p:sp>
      <p:sp>
        <p:nvSpPr>
          <p:cNvPr id="83" name="Freeform 83"/>
          <p:cNvSpPr/>
          <p:nvPr/>
        </p:nvSpPr>
        <p:spPr bwMode="auto">
          <a:xfrm flipH="1">
            <a:off x="12493210" y="1741013"/>
            <a:ext cx="3132716" cy="1281566"/>
          </a:xfrm>
          <a:custGeom>
            <a:avLst/>
            <a:gdLst/>
            <a:ahLst/>
            <a:cxnLst/>
            <a:rect l="l" t="t" r="r" b="b"/>
            <a:pathLst>
              <a:path w="3132716" h="1281566" extrusionOk="0">
                <a:moveTo>
                  <a:pt x="3132717" y="0"/>
                </a:moveTo>
                <a:lnTo>
                  <a:pt x="0" y="0"/>
                </a:lnTo>
                <a:lnTo>
                  <a:pt x="0" y="1281566"/>
                </a:lnTo>
                <a:lnTo>
                  <a:pt x="3132717" y="1281566"/>
                </a:lnTo>
                <a:lnTo>
                  <a:pt x="3132717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84" name="TextBox 84"/>
          <p:cNvSpPr txBox="1"/>
          <p:nvPr/>
        </p:nvSpPr>
        <p:spPr bwMode="auto">
          <a:xfrm>
            <a:off x="12707995" y="1715806"/>
            <a:ext cx="2956892" cy="106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Что можно сделать чтобы мотивация была прозрачной?</a:t>
            </a:r>
            <a:endParaRPr/>
          </a:p>
        </p:txBody>
      </p:sp>
      <p:sp>
        <p:nvSpPr>
          <p:cNvPr id="85" name="TextBox 85"/>
          <p:cNvSpPr txBox="1"/>
          <p:nvPr/>
        </p:nvSpPr>
        <p:spPr bwMode="auto">
          <a:xfrm>
            <a:off x="288055" y="4249979"/>
            <a:ext cx="3447534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defRPr/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Поможет вам:</a:t>
            </a:r>
            <a:endParaRPr/>
          </a:p>
        </p:txBody>
      </p:sp>
      <p:grpSp>
        <p:nvGrpSpPr>
          <p:cNvPr id="86" name="Group 25">
            <a:extLst>
              <a:ext uri="{FF2B5EF4-FFF2-40B4-BE49-F238E27FC236}">
                <a16:creationId xmlns:a16="http://schemas.microsoft.com/office/drawing/2014/main" id="{0F1381BB-16D4-4E49-9976-8364004903A5}"/>
              </a:ext>
            </a:extLst>
          </p:cNvPr>
          <p:cNvGrpSpPr/>
          <p:nvPr/>
        </p:nvGrpSpPr>
        <p:grpSpPr bwMode="auto">
          <a:xfrm>
            <a:off x="-60009" y="5221723"/>
            <a:ext cx="398088" cy="2577069"/>
            <a:chOff x="0" y="0"/>
            <a:chExt cx="152902" cy="996698"/>
          </a:xfrm>
        </p:grpSpPr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A305E844-0D65-43A9-B6A7-BE93D49D5F0E}"/>
                </a:ext>
              </a:extLst>
            </p:cNvPr>
            <p:cNvSpPr/>
            <p:nvPr/>
          </p:nvSpPr>
          <p:spPr bwMode="auto">
            <a:xfrm>
              <a:off x="0" y="0"/>
              <a:ext cx="152902" cy="996698"/>
            </a:xfrm>
            <a:custGeom>
              <a:avLst/>
              <a:gdLst/>
              <a:ahLst/>
              <a:cxnLst/>
              <a:rect l="l" t="t" r="r" b="b"/>
              <a:pathLst>
                <a:path w="152902" h="996698" extrusionOk="0">
                  <a:moveTo>
                    <a:pt x="76451" y="0"/>
                  </a:moveTo>
                  <a:lnTo>
                    <a:pt x="76451" y="0"/>
                  </a:lnTo>
                  <a:cubicBezTo>
                    <a:pt x="118674" y="0"/>
                    <a:pt x="152902" y="34228"/>
                    <a:pt x="152902" y="76451"/>
                  </a:cubicBezTo>
                  <a:lnTo>
                    <a:pt x="152902" y="920247"/>
                  </a:lnTo>
                  <a:cubicBezTo>
                    <a:pt x="152902" y="962470"/>
                    <a:pt x="118674" y="996698"/>
                    <a:pt x="76451" y="996698"/>
                  </a:cubicBezTo>
                  <a:lnTo>
                    <a:pt x="76451" y="996698"/>
                  </a:lnTo>
                  <a:cubicBezTo>
                    <a:pt x="34228" y="996698"/>
                    <a:pt x="0" y="962470"/>
                    <a:pt x="0" y="920247"/>
                  </a:cubicBezTo>
                  <a:lnTo>
                    <a:pt x="0" y="76451"/>
                  </a:lnTo>
                  <a:cubicBezTo>
                    <a:pt x="0" y="34228"/>
                    <a:pt x="34228" y="0"/>
                    <a:pt x="76451" y="0"/>
                  </a:cubicBezTo>
                  <a:close/>
                </a:path>
              </a:pathLst>
            </a:custGeom>
            <a:gradFill>
              <a:gsLst>
                <a:gs pos="0">
                  <a:srgbClr val="048AFF">
                    <a:alpha val="53000"/>
                  </a:srgbClr>
                </a:gs>
                <a:gs pos="100000">
                  <a:srgbClr val="B100E8">
                    <a:alpha val="53000"/>
                  </a:srgbClr>
                </a:gs>
              </a:gsLst>
              <a:path path="circle"/>
            </a:gradFill>
          </p:spPr>
        </p:sp>
        <p:sp>
          <p:nvSpPr>
            <p:cNvPr id="88" name="TextBox 27">
              <a:extLst>
                <a:ext uri="{FF2B5EF4-FFF2-40B4-BE49-F238E27FC236}">
                  <a16:creationId xmlns:a16="http://schemas.microsoft.com/office/drawing/2014/main" id="{374EE7C7-DAF8-4A65-A0FD-7B68571C8D64}"/>
                </a:ext>
              </a:extLst>
            </p:cNvPr>
            <p:cNvSpPr txBox="1"/>
            <p:nvPr/>
          </p:nvSpPr>
          <p:spPr bwMode="auto">
            <a:xfrm>
              <a:off x="0" y="-28575"/>
              <a:ext cx="152902" cy="102527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 sz="2000"/>
            </a:p>
          </p:txBody>
        </p:sp>
      </p:grpSp>
      <p:grpSp>
        <p:nvGrpSpPr>
          <p:cNvPr id="38" name="Group 38"/>
          <p:cNvGrpSpPr/>
          <p:nvPr/>
        </p:nvGrpSpPr>
        <p:grpSpPr bwMode="auto">
          <a:xfrm>
            <a:off x="98660" y="7352649"/>
            <a:ext cx="111123" cy="111123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 bwMode="auto">
          <a:xfrm>
            <a:off x="98660" y="6711298"/>
            <a:ext cx="111123" cy="11112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 bwMode="auto">
          <a:xfrm>
            <a:off x="98660" y="6069949"/>
            <a:ext cx="111123" cy="111123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 bwMode="auto">
          <a:xfrm>
            <a:off x="98660" y="5428599"/>
            <a:ext cx="111123" cy="11112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grpSp>
        <p:nvGrpSpPr>
          <p:cNvPr id="3" name="Group 3"/>
          <p:cNvGrpSpPr/>
          <p:nvPr/>
        </p:nvGrpSpPr>
        <p:grpSpPr bwMode="auto">
          <a:xfrm rot="-10800000">
            <a:off x="-2" y="1887496"/>
            <a:ext cx="18288001" cy="1740608"/>
            <a:chOff x="0" y="0"/>
            <a:chExt cx="5657221" cy="458432"/>
          </a:xfrm>
        </p:grpSpPr>
        <p:sp>
          <p:nvSpPr>
            <p:cNvPr id="4" name="Freeform 4"/>
            <p:cNvSpPr/>
            <p:nvPr/>
          </p:nvSpPr>
          <p:spPr bwMode="auto">
            <a:xfrm>
              <a:off x="0" y="0"/>
              <a:ext cx="5657221" cy="458432"/>
            </a:xfrm>
            <a:custGeom>
              <a:avLst/>
              <a:gdLst/>
              <a:ahLst/>
              <a:cxnLst/>
              <a:rect l="l" t="t" r="r" b="b"/>
              <a:pathLst>
                <a:path w="5657221" h="458432" extrusionOk="0">
                  <a:moveTo>
                    <a:pt x="7929" y="0"/>
                  </a:moveTo>
                  <a:lnTo>
                    <a:pt x="5649292" y="0"/>
                  </a:lnTo>
                  <a:cubicBezTo>
                    <a:pt x="5653671" y="0"/>
                    <a:pt x="5657221" y="3550"/>
                    <a:pt x="5657221" y="7929"/>
                  </a:cubicBezTo>
                  <a:lnTo>
                    <a:pt x="5657221" y="450502"/>
                  </a:lnTo>
                  <a:cubicBezTo>
                    <a:pt x="5657221" y="452605"/>
                    <a:pt x="5656385" y="454622"/>
                    <a:pt x="5654899" y="456109"/>
                  </a:cubicBezTo>
                  <a:cubicBezTo>
                    <a:pt x="5653412" y="457596"/>
                    <a:pt x="5651395" y="458432"/>
                    <a:pt x="5649292" y="458432"/>
                  </a:cubicBezTo>
                  <a:lnTo>
                    <a:pt x="7929" y="458432"/>
                  </a:lnTo>
                  <a:cubicBezTo>
                    <a:pt x="3550" y="458432"/>
                    <a:pt x="0" y="454882"/>
                    <a:pt x="0" y="450502"/>
                  </a:cubicBezTo>
                  <a:lnTo>
                    <a:pt x="0" y="7929"/>
                  </a:lnTo>
                  <a:cubicBezTo>
                    <a:pt x="0" y="5826"/>
                    <a:pt x="835" y="3810"/>
                    <a:pt x="2322" y="2322"/>
                  </a:cubicBezTo>
                  <a:cubicBezTo>
                    <a:pt x="3810" y="835"/>
                    <a:pt x="5826" y="0"/>
                    <a:pt x="7929" y="0"/>
                  </a:cubicBezTo>
                  <a:close/>
                </a:path>
              </a:pathLst>
            </a:custGeom>
            <a:gradFill>
              <a:gsLst>
                <a:gs pos="0">
                  <a:srgbClr val="129D5F">
                    <a:alpha val="39000"/>
                  </a:srgbClr>
                </a:gs>
                <a:gs pos="100000">
                  <a:srgbClr val="B100E8">
                    <a:alpha val="39000"/>
                  </a:srgbClr>
                </a:gs>
              </a:gsLst>
              <a:path path="circle"/>
            </a:gradFill>
          </p:spPr>
        </p:sp>
        <p:sp>
          <p:nvSpPr>
            <p:cNvPr id="5" name="TextBox 5"/>
            <p:cNvSpPr txBox="1"/>
            <p:nvPr/>
          </p:nvSpPr>
          <p:spPr bwMode="auto">
            <a:xfrm>
              <a:off x="0" y="-28575"/>
              <a:ext cx="5657221" cy="48700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 bwMode="auto">
          <a:xfrm>
            <a:off x="2031686" y="2950507"/>
            <a:ext cx="4145799" cy="52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defRPr/>
            </a:pPr>
            <a:r>
              <a:rPr lang="en-US" sz="3000">
                <a:solidFill>
                  <a:srgbClr val="FFFFFF"/>
                </a:solidFill>
                <a:latin typeface="Raleway Bold"/>
              </a:rPr>
              <a:t>Управление ОШС</a:t>
            </a:r>
            <a:endParaRPr/>
          </a:p>
        </p:txBody>
      </p:sp>
      <p:sp>
        <p:nvSpPr>
          <p:cNvPr id="7" name="TextBox 7"/>
          <p:cNvSpPr txBox="1"/>
          <p:nvPr/>
        </p:nvSpPr>
        <p:spPr bwMode="auto">
          <a:xfrm>
            <a:off x="1958523" y="1714544"/>
            <a:ext cx="2624810" cy="12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defRPr/>
            </a:pPr>
            <a:r>
              <a:rPr lang="en-US" sz="7000">
                <a:solidFill>
                  <a:srgbClr val="FDFDFD"/>
                </a:solidFill>
                <a:latin typeface="Raleway Bold"/>
              </a:rPr>
              <a:t>ViOrg</a:t>
            </a:r>
            <a:endParaRPr/>
          </a:p>
        </p:txBody>
      </p:sp>
      <p:sp>
        <p:nvSpPr>
          <p:cNvPr id="8" name="TextBox 8"/>
          <p:cNvSpPr txBox="1"/>
          <p:nvPr/>
        </p:nvSpPr>
        <p:spPr bwMode="auto">
          <a:xfrm>
            <a:off x="486276" y="6923663"/>
            <a:ext cx="11166133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Вести нескольких юрлиц с поиском по различным параметрам</a:t>
            </a:r>
            <a:endParaRPr/>
          </a:p>
        </p:txBody>
      </p:sp>
      <p:sp>
        <p:nvSpPr>
          <p:cNvPr id="9" name="TextBox 9"/>
          <p:cNvSpPr txBox="1"/>
          <p:nvPr/>
        </p:nvSpPr>
        <p:spPr bwMode="auto">
          <a:xfrm>
            <a:off x="486276" y="5493195"/>
            <a:ext cx="7838067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defRPr/>
            </a:pPr>
            <a:r>
              <a:rPr lang="en-US" sz="2500">
                <a:solidFill>
                  <a:srgbClr val="FDFDFD"/>
                </a:solidFill>
                <a:latin typeface="Raleway Bold"/>
              </a:rPr>
              <a:t>Видеть в реальном времени ФОТ и управлять им</a:t>
            </a:r>
            <a:endParaRPr/>
          </a:p>
        </p:txBody>
      </p:sp>
      <p:sp>
        <p:nvSpPr>
          <p:cNvPr id="10" name="TextBox 10"/>
          <p:cNvSpPr txBox="1"/>
          <p:nvPr/>
        </p:nvSpPr>
        <p:spPr bwMode="auto">
          <a:xfrm>
            <a:off x="486276" y="7641213"/>
            <a:ext cx="7984206" cy="41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Загрузить</a:t>
            </a:r>
            <a:r>
              <a:rPr lang="ru-RU" sz="2500">
                <a:solidFill>
                  <a:srgbClr val="FFFFFF"/>
                </a:solidFill>
                <a:latin typeface="Raleway Bold"/>
              </a:rPr>
              <a:t>/</a:t>
            </a:r>
            <a:r>
              <a:rPr lang="en-US" sz="2500">
                <a:solidFill>
                  <a:srgbClr val="FFFFFF"/>
                </a:solidFill>
                <a:latin typeface="Raleway Bold"/>
              </a:rPr>
              <a:t>выгрузить данные в формате XML</a:t>
            </a:r>
            <a:endParaRPr/>
          </a:p>
        </p:txBody>
      </p:sp>
      <p:sp>
        <p:nvSpPr>
          <p:cNvPr id="11" name="TextBox 11"/>
          <p:cNvSpPr txBox="1"/>
          <p:nvPr/>
        </p:nvSpPr>
        <p:spPr bwMode="auto">
          <a:xfrm>
            <a:off x="486276" y="6206113"/>
            <a:ext cx="10530586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defRPr/>
            </a:pPr>
            <a:r>
              <a:rPr lang="en-US" sz="2500">
                <a:solidFill>
                  <a:srgbClr val="FFFFFF"/>
                </a:solidFill>
                <a:latin typeface="Raleway Bold"/>
              </a:rPr>
              <a:t>Создавать и редактировать организационно-штатные структуры</a:t>
            </a:r>
            <a:endParaRPr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 bwMode="auto">
          <a:xfrm>
            <a:off x="12011308" y="429703"/>
            <a:ext cx="4870524" cy="9637168"/>
            <a:chOff x="0" y="0"/>
            <a:chExt cx="2620010" cy="5184140"/>
          </a:xfrm>
        </p:grpSpPr>
        <p:sp>
          <p:nvSpPr>
            <p:cNvPr id="28" name="Freeform 28"/>
            <p:cNvSpPr/>
            <p:nvPr/>
          </p:nvSpPr>
          <p:spPr bwMode="auto">
            <a:xfrm>
              <a:off x="53340" y="25400"/>
              <a:ext cx="2513329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Freeform 29"/>
            <p:cNvSpPr/>
            <p:nvPr/>
          </p:nvSpPr>
          <p:spPr bwMode="auto"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gradFill>
              <a:gsLst>
                <a:gs pos="0">
                  <a:srgbClr val="B100E8">
                    <a:alpha val="100000"/>
                  </a:srgbClr>
                </a:gs>
                <a:gs pos="100000">
                  <a:srgbClr val="129D5F">
                    <a:alpha val="100000"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</a:ln>
          </p:spPr>
        </p:sp>
        <p:sp>
          <p:nvSpPr>
            <p:cNvPr id="30" name="Freeform 30"/>
            <p:cNvSpPr/>
            <p:nvPr/>
          </p:nvSpPr>
          <p:spPr bwMode="auto"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31" name="Freeform 31"/>
            <p:cNvSpPr/>
            <p:nvPr/>
          </p:nvSpPr>
          <p:spPr bwMode="auto"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32" name="Freeform 32"/>
            <p:cNvSpPr/>
            <p:nvPr/>
          </p:nvSpPr>
          <p:spPr bwMode="auto"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33" name="Freeform 33"/>
            <p:cNvSpPr/>
            <p:nvPr/>
          </p:nvSpPr>
          <p:spPr bwMode="auto"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34" name="Freeform 34"/>
            <p:cNvSpPr/>
            <p:nvPr/>
          </p:nvSpPr>
          <p:spPr bwMode="auto"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35" name="Freeform 35"/>
            <p:cNvSpPr/>
            <p:nvPr/>
          </p:nvSpPr>
          <p:spPr bwMode="auto"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36" name="Freeform 36"/>
            <p:cNvSpPr/>
            <p:nvPr/>
          </p:nvSpPr>
          <p:spPr bwMode="auto"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37" name="Group 37"/>
          <p:cNvGrpSpPr/>
          <p:nvPr/>
        </p:nvGrpSpPr>
        <p:grpSpPr bwMode="auto">
          <a:xfrm>
            <a:off x="12354172" y="1428716"/>
            <a:ext cx="4184795" cy="55303"/>
            <a:chOff x="0" y="0"/>
            <a:chExt cx="1102168" cy="14565"/>
          </a:xfrm>
        </p:grpSpPr>
        <p:sp>
          <p:nvSpPr>
            <p:cNvPr id="38" name="Freeform 38"/>
            <p:cNvSpPr/>
            <p:nvPr/>
          </p:nvSpPr>
          <p:spPr bwMode="auto">
            <a:xfrm>
              <a:off x="0" y="0"/>
              <a:ext cx="1102168" cy="14565"/>
            </a:xfrm>
            <a:custGeom>
              <a:avLst/>
              <a:gdLst/>
              <a:ahLst/>
              <a:cxnLst/>
              <a:rect l="l" t="t" r="r" b="b"/>
              <a:pathLst>
                <a:path w="1102168" h="14565" extrusionOk="0">
                  <a:moveTo>
                    <a:pt x="5550" y="0"/>
                  </a:moveTo>
                  <a:lnTo>
                    <a:pt x="1096618" y="0"/>
                  </a:lnTo>
                  <a:cubicBezTo>
                    <a:pt x="1099683" y="0"/>
                    <a:pt x="1102168" y="2485"/>
                    <a:pt x="1102168" y="5550"/>
                  </a:cubicBezTo>
                  <a:lnTo>
                    <a:pt x="1102168" y="9015"/>
                  </a:lnTo>
                  <a:cubicBezTo>
                    <a:pt x="1102168" y="12081"/>
                    <a:pt x="1099683" y="14565"/>
                    <a:pt x="1096618" y="14565"/>
                  </a:cubicBezTo>
                  <a:lnTo>
                    <a:pt x="5550" y="14565"/>
                  </a:lnTo>
                  <a:cubicBezTo>
                    <a:pt x="2485" y="14565"/>
                    <a:pt x="0" y="12081"/>
                    <a:pt x="0" y="9015"/>
                  </a:cubicBezTo>
                  <a:lnTo>
                    <a:pt x="0" y="5550"/>
                  </a:lnTo>
                  <a:cubicBezTo>
                    <a:pt x="0" y="2485"/>
                    <a:pt x="2485" y="0"/>
                    <a:pt x="5550" y="0"/>
                  </a:cubicBezTo>
                  <a:close/>
                </a:path>
              </a:pathLst>
            </a:custGeom>
            <a:gradFill>
              <a:gsLst>
                <a:gs pos="0">
                  <a:srgbClr val="127631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/>
            </a:gradFill>
          </p:spPr>
        </p:sp>
        <p:sp>
          <p:nvSpPr>
            <p:cNvPr id="39" name="TextBox 39"/>
            <p:cNvSpPr txBox="1"/>
            <p:nvPr/>
          </p:nvSpPr>
          <p:spPr bwMode="auto">
            <a:xfrm>
              <a:off x="0" y="-28575"/>
              <a:ext cx="1102168" cy="4314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 bwMode="auto">
          <a:xfrm>
            <a:off x="12541571" y="9258300"/>
            <a:ext cx="3839683" cy="430987"/>
            <a:chOff x="0" y="0"/>
            <a:chExt cx="1011275" cy="113511"/>
          </a:xfrm>
        </p:grpSpPr>
        <p:sp>
          <p:nvSpPr>
            <p:cNvPr id="41" name="Freeform 41"/>
            <p:cNvSpPr/>
            <p:nvPr/>
          </p:nvSpPr>
          <p:spPr bwMode="auto">
            <a:xfrm>
              <a:off x="0" y="0"/>
              <a:ext cx="1011275" cy="113511"/>
            </a:xfrm>
            <a:custGeom>
              <a:avLst/>
              <a:gdLst/>
              <a:ahLst/>
              <a:cxnLst/>
              <a:rect l="l" t="t" r="r" b="b"/>
              <a:pathLst>
                <a:path w="1011275" h="113511" extrusionOk="0">
                  <a:moveTo>
                    <a:pt x="50407" y="0"/>
                  </a:moveTo>
                  <a:lnTo>
                    <a:pt x="960867" y="0"/>
                  </a:lnTo>
                  <a:cubicBezTo>
                    <a:pt x="974236" y="0"/>
                    <a:pt x="987057" y="5311"/>
                    <a:pt x="996511" y="14764"/>
                  </a:cubicBezTo>
                  <a:cubicBezTo>
                    <a:pt x="1005964" y="24217"/>
                    <a:pt x="1011275" y="37038"/>
                    <a:pt x="1011275" y="50407"/>
                  </a:cubicBezTo>
                  <a:lnTo>
                    <a:pt x="1011275" y="63104"/>
                  </a:lnTo>
                  <a:cubicBezTo>
                    <a:pt x="1011275" y="90943"/>
                    <a:pt x="988707" y="113511"/>
                    <a:pt x="960867" y="113511"/>
                  </a:cubicBezTo>
                  <a:lnTo>
                    <a:pt x="50407" y="113511"/>
                  </a:lnTo>
                  <a:cubicBezTo>
                    <a:pt x="37038" y="113511"/>
                    <a:pt x="24217" y="108200"/>
                    <a:pt x="14764" y="98747"/>
                  </a:cubicBezTo>
                  <a:cubicBezTo>
                    <a:pt x="5311" y="89294"/>
                    <a:pt x="0" y="76473"/>
                    <a:pt x="0" y="63104"/>
                  </a:cubicBezTo>
                  <a:lnTo>
                    <a:pt x="0" y="50407"/>
                  </a:lnTo>
                  <a:cubicBezTo>
                    <a:pt x="0" y="37038"/>
                    <a:pt x="5311" y="24217"/>
                    <a:pt x="14764" y="14764"/>
                  </a:cubicBezTo>
                  <a:cubicBezTo>
                    <a:pt x="24217" y="5311"/>
                    <a:pt x="37038" y="0"/>
                    <a:pt x="5040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 bwMode="auto">
            <a:xfrm>
              <a:off x="0" y="-28575"/>
              <a:ext cx="1011275" cy="14208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 bwMode="auto">
          <a:xfrm>
            <a:off x="12619347" y="9303556"/>
            <a:ext cx="340475" cy="340475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rcRect t="7457" b="26057"/>
              <a:stretch/>
            </a:blipFill>
          </p:spPr>
        </p:sp>
      </p:grpSp>
      <p:sp>
        <p:nvSpPr>
          <p:cNvPr id="45" name="Freeform 45"/>
          <p:cNvSpPr/>
          <p:nvPr/>
        </p:nvSpPr>
        <p:spPr bwMode="auto">
          <a:xfrm>
            <a:off x="15891884" y="9322371"/>
            <a:ext cx="302844" cy="302844"/>
          </a:xfrm>
          <a:custGeom>
            <a:avLst/>
            <a:gdLst/>
            <a:ahLst/>
            <a:cxnLst/>
            <a:rect l="l" t="t" r="r" b="b"/>
            <a:pathLst>
              <a:path w="302845" h="302845" extrusionOk="0">
                <a:moveTo>
                  <a:pt x="0" y="0"/>
                </a:moveTo>
                <a:lnTo>
                  <a:pt x="302845" y="0"/>
                </a:lnTo>
                <a:lnTo>
                  <a:pt x="302845" y="302845"/>
                </a:lnTo>
                <a:lnTo>
                  <a:pt x="0" y="302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46" name="Freeform 46"/>
          <p:cNvSpPr/>
          <p:nvPr/>
        </p:nvSpPr>
        <p:spPr bwMode="auto">
          <a:xfrm>
            <a:off x="530560" y="242608"/>
            <a:ext cx="6059570" cy="1353304"/>
          </a:xfrm>
          <a:custGeom>
            <a:avLst/>
            <a:gdLst/>
            <a:ahLst/>
            <a:cxnLst/>
            <a:rect l="l" t="t" r="r" b="b"/>
            <a:pathLst>
              <a:path w="6059570" h="1353304" extrusionOk="0">
                <a:moveTo>
                  <a:pt x="0" y="0"/>
                </a:moveTo>
                <a:lnTo>
                  <a:pt x="6059570" y="0"/>
                </a:lnTo>
                <a:lnTo>
                  <a:pt x="6059570" y="1353304"/>
                </a:lnTo>
                <a:lnTo>
                  <a:pt x="0" y="1353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47" name="TextBox 47"/>
          <p:cNvSpPr txBox="1"/>
          <p:nvPr/>
        </p:nvSpPr>
        <p:spPr bwMode="auto">
          <a:xfrm>
            <a:off x="13097689" y="9349778"/>
            <a:ext cx="998287" cy="21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8"/>
              </a:lnSpc>
              <a:defRPr/>
            </a:pPr>
            <a:r>
              <a:rPr lang="en-US" sz="1250">
                <a:solidFill>
                  <a:srgbClr val="000000"/>
                </a:solidFill>
                <a:latin typeface="Open Sans"/>
              </a:rPr>
              <a:t>Сообщение</a:t>
            </a:r>
          </a:p>
        </p:txBody>
      </p:sp>
      <p:sp>
        <p:nvSpPr>
          <p:cNvPr id="48" name="Freeform 48"/>
          <p:cNvSpPr/>
          <p:nvPr/>
        </p:nvSpPr>
        <p:spPr bwMode="auto">
          <a:xfrm>
            <a:off x="352203" y="2064102"/>
            <a:ext cx="1257243" cy="1309577"/>
          </a:xfrm>
          <a:custGeom>
            <a:avLst/>
            <a:gdLst/>
            <a:ahLst/>
            <a:cxnLst/>
            <a:rect l="l" t="t" r="r" b="b"/>
            <a:pathLst>
              <a:path w="1257243" h="1309577" extrusionOk="0">
                <a:moveTo>
                  <a:pt x="0" y="0"/>
                </a:moveTo>
                <a:lnTo>
                  <a:pt x="1257243" y="0"/>
                </a:lnTo>
                <a:lnTo>
                  <a:pt x="1257243" y="1309577"/>
                </a:lnTo>
                <a:lnTo>
                  <a:pt x="0" y="13095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 l="23445" t="23082" r="25928" b="21943"/>
            <a:stretch/>
          </a:blipFill>
        </p:spPr>
      </p:sp>
      <p:grpSp>
        <p:nvGrpSpPr>
          <p:cNvPr id="49" name="Group 49"/>
          <p:cNvGrpSpPr/>
          <p:nvPr/>
        </p:nvGrpSpPr>
        <p:grpSpPr bwMode="auto">
          <a:xfrm>
            <a:off x="12621147" y="865920"/>
            <a:ext cx="523144" cy="489464"/>
            <a:chOff x="0" y="0"/>
            <a:chExt cx="1476227" cy="1381185"/>
          </a:xfrm>
        </p:grpSpPr>
        <p:sp>
          <p:nvSpPr>
            <p:cNvPr id="50" name="Freeform 50"/>
            <p:cNvSpPr/>
            <p:nvPr/>
          </p:nvSpPr>
          <p:spPr bwMode="auto">
            <a:xfrm>
              <a:off x="0" y="0"/>
              <a:ext cx="1476222" cy="1381125"/>
            </a:xfrm>
            <a:custGeom>
              <a:avLst/>
              <a:gdLst/>
              <a:ahLst/>
              <a:cxnLst/>
              <a:rect l="l" t="t" r="r" b="b"/>
              <a:pathLst>
                <a:path w="1476222" h="1381125" extrusionOk="0">
                  <a:moveTo>
                    <a:pt x="0" y="0"/>
                  </a:moveTo>
                  <a:lnTo>
                    <a:pt x="1476222" y="0"/>
                  </a:lnTo>
                  <a:lnTo>
                    <a:pt x="1476222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rcRect r="76026" b="3"/>
              <a:stretch/>
            </a:blipFill>
          </p:spPr>
        </p:sp>
      </p:grpSp>
      <p:grpSp>
        <p:nvGrpSpPr>
          <p:cNvPr id="51" name="Group 51"/>
          <p:cNvGrpSpPr/>
          <p:nvPr/>
        </p:nvGrpSpPr>
        <p:grpSpPr bwMode="auto">
          <a:xfrm>
            <a:off x="14306181" y="1428716"/>
            <a:ext cx="2223690" cy="635387"/>
            <a:chOff x="0" y="0"/>
            <a:chExt cx="4833791" cy="1381185"/>
          </a:xfrm>
        </p:grpSpPr>
        <p:sp>
          <p:nvSpPr>
            <p:cNvPr id="52" name="Freeform 5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3" name="Group 53"/>
          <p:cNvGrpSpPr/>
          <p:nvPr/>
        </p:nvGrpSpPr>
        <p:grpSpPr bwMode="auto">
          <a:xfrm>
            <a:off x="14315278" y="2064102"/>
            <a:ext cx="2223690" cy="635387"/>
            <a:chOff x="0" y="0"/>
            <a:chExt cx="4833791" cy="1381185"/>
          </a:xfrm>
        </p:grpSpPr>
        <p:sp>
          <p:nvSpPr>
            <p:cNvPr id="54" name="Freeform 54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5" name="Group 55"/>
          <p:cNvGrpSpPr/>
          <p:nvPr/>
        </p:nvGrpSpPr>
        <p:grpSpPr bwMode="auto">
          <a:xfrm>
            <a:off x="14306181" y="3912849"/>
            <a:ext cx="2223690" cy="635387"/>
            <a:chOff x="0" y="0"/>
            <a:chExt cx="4833791" cy="1381185"/>
          </a:xfrm>
        </p:grpSpPr>
        <p:sp>
          <p:nvSpPr>
            <p:cNvPr id="56" name="Freeform 5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7" name="Group 57"/>
          <p:cNvGrpSpPr/>
          <p:nvPr/>
        </p:nvGrpSpPr>
        <p:grpSpPr bwMode="auto">
          <a:xfrm>
            <a:off x="14315278" y="4548236"/>
            <a:ext cx="2223690" cy="635387"/>
            <a:chOff x="0" y="0"/>
            <a:chExt cx="4833791" cy="1381185"/>
          </a:xfrm>
        </p:grpSpPr>
        <p:sp>
          <p:nvSpPr>
            <p:cNvPr id="58" name="Freeform 58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59" name="Group 59"/>
          <p:cNvGrpSpPr/>
          <p:nvPr/>
        </p:nvGrpSpPr>
        <p:grpSpPr bwMode="auto">
          <a:xfrm>
            <a:off x="14315278" y="5221723"/>
            <a:ext cx="2223690" cy="635387"/>
            <a:chOff x="0" y="0"/>
            <a:chExt cx="4833791" cy="1381185"/>
          </a:xfrm>
        </p:grpSpPr>
        <p:sp>
          <p:nvSpPr>
            <p:cNvPr id="60" name="Freeform 6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1" name="Group 61"/>
          <p:cNvGrpSpPr/>
          <p:nvPr/>
        </p:nvGrpSpPr>
        <p:grpSpPr bwMode="auto">
          <a:xfrm>
            <a:off x="14315278" y="5895210"/>
            <a:ext cx="2223690" cy="635387"/>
            <a:chOff x="0" y="0"/>
            <a:chExt cx="4833791" cy="1381185"/>
          </a:xfrm>
        </p:grpSpPr>
        <p:sp>
          <p:nvSpPr>
            <p:cNvPr id="62" name="Freeform 6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3" name="Group 63"/>
          <p:cNvGrpSpPr/>
          <p:nvPr/>
        </p:nvGrpSpPr>
        <p:grpSpPr bwMode="auto">
          <a:xfrm>
            <a:off x="14306181" y="6568697"/>
            <a:ext cx="2223690" cy="635387"/>
            <a:chOff x="0" y="0"/>
            <a:chExt cx="4833791" cy="1381185"/>
          </a:xfrm>
        </p:grpSpPr>
        <p:sp>
          <p:nvSpPr>
            <p:cNvPr id="64" name="Freeform 64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65" name="Group 65"/>
          <p:cNvGrpSpPr/>
          <p:nvPr/>
        </p:nvGrpSpPr>
        <p:grpSpPr bwMode="auto">
          <a:xfrm>
            <a:off x="14315278" y="7242184"/>
            <a:ext cx="2223690" cy="635387"/>
            <a:chOff x="0" y="0"/>
            <a:chExt cx="4833791" cy="1381185"/>
          </a:xfrm>
        </p:grpSpPr>
        <p:sp>
          <p:nvSpPr>
            <p:cNvPr id="66" name="Freeform 6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67" name="Freeform 67"/>
          <p:cNvSpPr/>
          <p:nvPr/>
        </p:nvSpPr>
        <p:spPr bwMode="auto">
          <a:xfrm flipH="1">
            <a:off x="12442424" y="6133335"/>
            <a:ext cx="3822600" cy="1563791"/>
          </a:xfrm>
          <a:custGeom>
            <a:avLst/>
            <a:gdLst/>
            <a:ahLst/>
            <a:cxnLst/>
            <a:rect l="l" t="t" r="r" b="b"/>
            <a:pathLst>
              <a:path w="3822600" h="1563791" extrusionOk="0">
                <a:moveTo>
                  <a:pt x="3822600" y="0"/>
                </a:moveTo>
                <a:lnTo>
                  <a:pt x="0" y="0"/>
                </a:lnTo>
                <a:lnTo>
                  <a:pt x="0" y="1563791"/>
                </a:lnTo>
                <a:lnTo>
                  <a:pt x="3822600" y="1563791"/>
                </a:lnTo>
                <a:lnTo>
                  <a:pt x="382260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68" name="TextBox 68"/>
          <p:cNvSpPr txBox="1"/>
          <p:nvPr/>
        </p:nvSpPr>
        <p:spPr bwMode="auto">
          <a:xfrm>
            <a:off x="12759737" y="6246557"/>
            <a:ext cx="3373665" cy="1063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 быстро смоделировать и согласовать ФОТ по департаменту?</a:t>
            </a:r>
            <a:endParaRPr/>
          </a:p>
        </p:txBody>
      </p:sp>
      <p:grpSp>
        <p:nvGrpSpPr>
          <p:cNvPr id="69" name="Group 69"/>
          <p:cNvGrpSpPr/>
          <p:nvPr/>
        </p:nvGrpSpPr>
        <p:grpSpPr bwMode="auto">
          <a:xfrm>
            <a:off x="14315278" y="7915671"/>
            <a:ext cx="2223690" cy="635387"/>
            <a:chOff x="0" y="0"/>
            <a:chExt cx="4833791" cy="1381185"/>
          </a:xfrm>
        </p:grpSpPr>
        <p:sp>
          <p:nvSpPr>
            <p:cNvPr id="70" name="Freeform 70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1" name="Group 71"/>
          <p:cNvGrpSpPr/>
          <p:nvPr/>
        </p:nvGrpSpPr>
        <p:grpSpPr bwMode="auto">
          <a:xfrm>
            <a:off x="14315278" y="8589158"/>
            <a:ext cx="2223690" cy="635387"/>
            <a:chOff x="0" y="0"/>
            <a:chExt cx="4833791" cy="1381185"/>
          </a:xfrm>
        </p:grpSpPr>
        <p:sp>
          <p:nvSpPr>
            <p:cNvPr id="72" name="Freeform 72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3" name="Group 73"/>
          <p:cNvGrpSpPr/>
          <p:nvPr/>
        </p:nvGrpSpPr>
        <p:grpSpPr bwMode="auto">
          <a:xfrm>
            <a:off x="14315278" y="3338407"/>
            <a:ext cx="2223690" cy="635387"/>
            <a:chOff x="0" y="0"/>
            <a:chExt cx="4833791" cy="1381185"/>
          </a:xfrm>
        </p:grpSpPr>
        <p:sp>
          <p:nvSpPr>
            <p:cNvPr id="74" name="Freeform 74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grpSp>
        <p:nvGrpSpPr>
          <p:cNvPr id="75" name="Group 75"/>
          <p:cNvGrpSpPr/>
          <p:nvPr/>
        </p:nvGrpSpPr>
        <p:grpSpPr bwMode="auto">
          <a:xfrm>
            <a:off x="14306181" y="2699489"/>
            <a:ext cx="2223690" cy="635387"/>
            <a:chOff x="0" y="0"/>
            <a:chExt cx="4833791" cy="1381185"/>
          </a:xfrm>
        </p:grpSpPr>
        <p:sp>
          <p:nvSpPr>
            <p:cNvPr id="76" name="Freeform 76"/>
            <p:cNvSpPr/>
            <p:nvPr/>
          </p:nvSpPr>
          <p:spPr bwMode="auto">
            <a:xfrm>
              <a:off x="0" y="0"/>
              <a:ext cx="4833775" cy="1381125"/>
            </a:xfrm>
            <a:custGeom>
              <a:avLst/>
              <a:gdLst/>
              <a:ahLst/>
              <a:cxnLst/>
              <a:rect l="l" t="t" r="r" b="b"/>
              <a:pathLst>
                <a:path w="4833775" h="1381125" extrusionOk="0">
                  <a:moveTo>
                    <a:pt x="0" y="0"/>
                  </a:moveTo>
                  <a:lnTo>
                    <a:pt x="4833775" y="0"/>
                  </a:lnTo>
                  <a:lnTo>
                    <a:pt x="4833775" y="1381125"/>
                  </a:lnTo>
                  <a:lnTo>
                    <a:pt x="0" y="1381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000"/>
              </a:blip>
              <a:srcRect l="23907" t="745" b="2322"/>
              <a:stretch/>
            </a:blipFill>
          </p:spPr>
        </p:sp>
      </p:grpSp>
      <p:sp>
        <p:nvSpPr>
          <p:cNvPr id="77" name="Freeform 77"/>
          <p:cNvSpPr/>
          <p:nvPr/>
        </p:nvSpPr>
        <p:spPr bwMode="auto">
          <a:xfrm>
            <a:off x="12923905" y="2828937"/>
            <a:ext cx="3519755" cy="1439900"/>
          </a:xfrm>
          <a:custGeom>
            <a:avLst/>
            <a:gdLst/>
            <a:ahLst/>
            <a:cxnLst/>
            <a:rect l="l" t="t" r="r" b="b"/>
            <a:pathLst>
              <a:path w="3519755" h="1439900" extrusionOk="0">
                <a:moveTo>
                  <a:pt x="0" y="0"/>
                </a:moveTo>
                <a:lnTo>
                  <a:pt x="3519755" y="0"/>
                </a:lnTo>
                <a:lnTo>
                  <a:pt x="3519755" y="1439900"/>
                </a:lnTo>
                <a:lnTo>
                  <a:pt x="0" y="1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/>
          </a:blipFill>
        </p:spPr>
      </p:sp>
      <p:sp>
        <p:nvSpPr>
          <p:cNvPr id="78" name="TextBox 78"/>
          <p:cNvSpPr txBox="1"/>
          <p:nvPr/>
        </p:nvSpPr>
        <p:spPr bwMode="auto">
          <a:xfrm>
            <a:off x="13097690" y="3049356"/>
            <a:ext cx="3332931" cy="711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sz="2000">
                <a:solidFill>
                  <a:srgbClr val="FFFFFF"/>
                </a:solidFill>
                <a:latin typeface="Raleway"/>
              </a:rPr>
              <a:t>Как быстро согласовать и изменить оргструктуру?</a:t>
            </a:r>
            <a:endParaRPr/>
          </a:p>
        </p:txBody>
      </p:sp>
      <p:sp>
        <p:nvSpPr>
          <p:cNvPr id="79" name="TextBox 79"/>
          <p:cNvSpPr txBox="1"/>
          <p:nvPr/>
        </p:nvSpPr>
        <p:spPr bwMode="auto">
          <a:xfrm>
            <a:off x="288055" y="4249979"/>
            <a:ext cx="3447534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defRPr/>
            </a:pPr>
            <a:r>
              <a:rPr lang="en-US" sz="3500">
                <a:solidFill>
                  <a:srgbClr val="FFFFFF"/>
                </a:solidFill>
                <a:latin typeface="Raleway Bold"/>
              </a:rPr>
              <a:t>Поможет вам:</a:t>
            </a:r>
            <a:endParaRPr/>
          </a:p>
        </p:txBody>
      </p:sp>
      <p:grpSp>
        <p:nvGrpSpPr>
          <p:cNvPr id="80" name="Group 25">
            <a:extLst>
              <a:ext uri="{FF2B5EF4-FFF2-40B4-BE49-F238E27FC236}">
                <a16:creationId xmlns:a16="http://schemas.microsoft.com/office/drawing/2014/main" id="{003A666A-5EA8-4274-AEE1-B835ADE6A654}"/>
              </a:ext>
            </a:extLst>
          </p:cNvPr>
          <p:cNvGrpSpPr/>
          <p:nvPr/>
        </p:nvGrpSpPr>
        <p:grpSpPr bwMode="auto">
          <a:xfrm>
            <a:off x="-49477" y="5221723"/>
            <a:ext cx="398088" cy="2999066"/>
            <a:chOff x="0" y="0"/>
            <a:chExt cx="152902" cy="996698"/>
          </a:xfrm>
        </p:grpSpPr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2C7B16DE-7EE8-465B-B21E-6355498D66B7}"/>
                </a:ext>
              </a:extLst>
            </p:cNvPr>
            <p:cNvSpPr/>
            <p:nvPr/>
          </p:nvSpPr>
          <p:spPr bwMode="auto">
            <a:xfrm>
              <a:off x="0" y="0"/>
              <a:ext cx="152902" cy="996698"/>
            </a:xfrm>
            <a:custGeom>
              <a:avLst/>
              <a:gdLst/>
              <a:ahLst/>
              <a:cxnLst/>
              <a:rect l="l" t="t" r="r" b="b"/>
              <a:pathLst>
                <a:path w="152902" h="996698" extrusionOk="0">
                  <a:moveTo>
                    <a:pt x="76451" y="0"/>
                  </a:moveTo>
                  <a:lnTo>
                    <a:pt x="76451" y="0"/>
                  </a:lnTo>
                  <a:cubicBezTo>
                    <a:pt x="118674" y="0"/>
                    <a:pt x="152902" y="34228"/>
                    <a:pt x="152902" y="76451"/>
                  </a:cubicBezTo>
                  <a:lnTo>
                    <a:pt x="152902" y="920247"/>
                  </a:lnTo>
                  <a:cubicBezTo>
                    <a:pt x="152902" y="962470"/>
                    <a:pt x="118674" y="996698"/>
                    <a:pt x="76451" y="996698"/>
                  </a:cubicBezTo>
                  <a:lnTo>
                    <a:pt x="76451" y="996698"/>
                  </a:lnTo>
                  <a:cubicBezTo>
                    <a:pt x="34228" y="996698"/>
                    <a:pt x="0" y="962470"/>
                    <a:pt x="0" y="920247"/>
                  </a:cubicBezTo>
                  <a:lnTo>
                    <a:pt x="0" y="76451"/>
                  </a:lnTo>
                  <a:cubicBezTo>
                    <a:pt x="0" y="34228"/>
                    <a:pt x="34228" y="0"/>
                    <a:pt x="76451" y="0"/>
                  </a:cubicBezTo>
                  <a:close/>
                </a:path>
              </a:pathLst>
            </a:custGeom>
            <a:gradFill>
              <a:gsLst>
                <a:gs pos="0">
                  <a:srgbClr val="048AFF">
                    <a:alpha val="53000"/>
                  </a:srgbClr>
                </a:gs>
                <a:gs pos="100000">
                  <a:srgbClr val="B100E8">
                    <a:alpha val="53000"/>
                  </a:srgbClr>
                </a:gs>
              </a:gsLst>
              <a:path path="circle"/>
            </a:gradFill>
          </p:spPr>
        </p:sp>
        <p:sp>
          <p:nvSpPr>
            <p:cNvPr id="82" name="TextBox 27">
              <a:extLst>
                <a:ext uri="{FF2B5EF4-FFF2-40B4-BE49-F238E27FC236}">
                  <a16:creationId xmlns:a16="http://schemas.microsoft.com/office/drawing/2014/main" id="{9A13A86F-3775-491E-BE1F-068A92547CE3}"/>
                </a:ext>
              </a:extLst>
            </p:cNvPr>
            <p:cNvSpPr txBox="1"/>
            <p:nvPr/>
          </p:nvSpPr>
          <p:spPr bwMode="auto">
            <a:xfrm>
              <a:off x="0" y="-28575"/>
              <a:ext cx="152902" cy="102527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1"/>
                </a:lnSpc>
                <a:defRPr/>
              </a:pPr>
              <a:endParaRPr sz="2000"/>
            </a:p>
          </p:txBody>
        </p:sp>
      </p:grpSp>
      <p:grpSp>
        <p:nvGrpSpPr>
          <p:cNvPr id="15" name="Group 15"/>
          <p:cNvGrpSpPr/>
          <p:nvPr/>
        </p:nvGrpSpPr>
        <p:grpSpPr bwMode="auto">
          <a:xfrm>
            <a:off x="99822" y="7800669"/>
            <a:ext cx="111123" cy="11112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 bwMode="auto">
          <a:xfrm>
            <a:off x="99822" y="7099015"/>
            <a:ext cx="111123" cy="11112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 bwMode="auto">
          <a:xfrm>
            <a:off x="99822" y="6397341"/>
            <a:ext cx="111123" cy="111123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 bwMode="auto">
          <a:xfrm>
            <a:off x="99822" y="5684425"/>
            <a:ext cx="111123" cy="111123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 bwMode="auto"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 bwMode="auto">
            <a:xfrm>
              <a:off x="76200" y="47625"/>
              <a:ext cx="660400" cy="68897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  <a:defRPr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704</Words>
  <Application>Microsoft Office PowerPoint</Application>
  <DocSecurity>0</DocSecurity>
  <PresentationFormat>Произвольный</PresentationFormat>
  <Paragraphs>154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Arimo Bold</vt:lpstr>
      <vt:lpstr>Raleway Bold</vt:lpstr>
      <vt:lpstr>Raleway</vt:lpstr>
      <vt:lpstr>Open Sans</vt:lpstr>
      <vt:lpstr>Calibri</vt:lpstr>
      <vt:lpstr>Open Sans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Переделываем</dc:title>
  <dc:subject/>
  <dc:creator>UserVC</dc:creator>
  <cp:keywords/>
  <dc:description/>
  <cp:lastModifiedBy>Карпов Илья</cp:lastModifiedBy>
  <cp:revision>21</cp:revision>
  <dcterms:created xsi:type="dcterms:W3CDTF">2006-08-16T00:00:00Z</dcterms:created>
  <dcterms:modified xsi:type="dcterms:W3CDTF">2024-10-15T08:16:37Z</dcterms:modified>
  <cp:category/>
  <dc:identifier>DAGDH62jyd0</dc:identifier>
  <cp:contentStatus/>
  <dc:language/>
  <cp:version/>
</cp:coreProperties>
</file>